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61" r:id="rId4"/>
    <p:sldId id="260" r:id="rId5"/>
    <p:sldId id="266" r:id="rId6"/>
    <p:sldId id="279" r:id="rId7"/>
    <p:sldId id="304" r:id="rId8"/>
    <p:sldId id="306" r:id="rId9"/>
    <p:sldId id="284" r:id="rId10"/>
    <p:sldId id="262" r:id="rId11"/>
    <p:sldId id="282" r:id="rId12"/>
    <p:sldId id="263" r:id="rId13"/>
    <p:sldId id="271" r:id="rId14"/>
    <p:sldId id="280" r:id="rId15"/>
    <p:sldId id="265" r:id="rId16"/>
    <p:sldId id="283" r:id="rId17"/>
    <p:sldId id="273" r:id="rId18"/>
    <p:sldId id="257"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1BD3D"/>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6998" autoAdjust="0"/>
    <p:restoredTop sz="94660"/>
  </p:normalViewPr>
  <p:slideViewPr>
    <p:cSldViewPr snapToGrid="0">
      <p:cViewPr>
        <p:scale>
          <a:sx n="75" d="100"/>
          <a:sy n="75" d="100"/>
        </p:scale>
        <p:origin x="1982" y="1267"/>
      </p:cViewPr>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D5F041B-44C4-4AF9-BA8A-0A2E8200721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C3AC253-5471-4D64-9BB3-7369220C526E}"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D5F041B-44C4-4AF9-BA8A-0A2E8200721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C3AC253-5471-4D64-9BB3-7369220C526E}"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D5F041B-44C4-4AF9-BA8A-0A2E8200721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C3AC253-5471-4D64-9BB3-7369220C526E}"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D5F041B-44C4-4AF9-BA8A-0A2E8200721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C3AC253-5471-4D64-9BB3-7369220C526E}"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D5F041B-44C4-4AF9-BA8A-0A2E8200721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C3AC253-5471-4D64-9BB3-7369220C526E}"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D5F041B-44C4-4AF9-BA8A-0A2E8200721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C3AC253-5471-4D64-9BB3-7369220C526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D5F041B-44C4-4AF9-BA8A-0A2E8200721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C3AC253-5471-4D64-9BB3-7369220C526E}"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D5F041B-44C4-4AF9-BA8A-0A2E8200721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C3AC253-5471-4D64-9BB3-7369220C526E}"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D5F041B-44C4-4AF9-BA8A-0A2E8200721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C3AC253-5471-4D64-9BB3-7369220C526E}"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D5F041B-44C4-4AF9-BA8A-0A2E8200721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C3AC253-5471-4D64-9BB3-7369220C526E}"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D5F041B-44C4-4AF9-BA8A-0A2E8200721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C3AC253-5471-4D64-9BB3-7369220C526E}"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5F041B-44C4-4AF9-BA8A-0A2E8200721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3AC253-5471-4D64-9BB3-7369220C526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7.png"/><Relationship Id="rId2" Type="http://schemas.openxmlformats.org/officeDocument/2006/relationships/image" Target="../media/image6.png"/><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7"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png"/><Relationship Id="rId2" Type="http://schemas.openxmlformats.org/officeDocument/2006/relationships/image" Target="../media/image8.pn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stretch>
            <a:fillRect/>
          </a:stretch>
        </p:blipFill>
        <p:spPr>
          <a:xfrm>
            <a:off x="0" y="-41063"/>
            <a:ext cx="3073501" cy="3689691"/>
          </a:xfrm>
          <a:prstGeom prst="rect">
            <a:avLst/>
          </a:prstGeom>
        </p:spPr>
      </p:pic>
      <p:grpSp>
        <p:nvGrpSpPr>
          <p:cNvPr id="19" name="组合 18"/>
          <p:cNvGrpSpPr/>
          <p:nvPr/>
        </p:nvGrpSpPr>
        <p:grpSpPr>
          <a:xfrm>
            <a:off x="3584008" y="985675"/>
            <a:ext cx="5168848" cy="2903457"/>
            <a:chOff x="3652588" y="1153315"/>
            <a:chExt cx="5168848" cy="2903457"/>
          </a:xfrm>
        </p:grpSpPr>
        <p:pic>
          <p:nvPicPr>
            <p:cNvPr id="4" name="图片 3"/>
            <p:cNvPicPr>
              <a:picLocks noChangeAspect="1"/>
            </p:cNvPicPr>
            <p:nvPr/>
          </p:nvPicPr>
          <p:blipFill>
            <a:blip r:embed="rId2"/>
            <a:stretch>
              <a:fillRect/>
            </a:stretch>
          </p:blipFill>
          <p:spPr>
            <a:xfrm>
              <a:off x="3652588" y="1434120"/>
              <a:ext cx="1314538" cy="2622652"/>
            </a:xfrm>
            <a:prstGeom prst="rect">
              <a:avLst/>
            </a:prstGeom>
          </p:spPr>
        </p:pic>
        <p:grpSp>
          <p:nvGrpSpPr>
            <p:cNvPr id="10" name="组合 9"/>
            <p:cNvGrpSpPr/>
            <p:nvPr/>
          </p:nvGrpSpPr>
          <p:grpSpPr>
            <a:xfrm>
              <a:off x="5546213" y="1153315"/>
              <a:ext cx="1401275" cy="2903457"/>
              <a:chOff x="456340" y="2824986"/>
              <a:chExt cx="1758551" cy="4033013"/>
            </a:xfrm>
          </p:grpSpPr>
          <p:pic>
            <p:nvPicPr>
              <p:cNvPr id="5" name="图片 4"/>
              <p:cNvPicPr>
                <a:picLocks noChangeAspect="1"/>
              </p:cNvPicPr>
              <p:nvPr/>
            </p:nvPicPr>
            <p:blipFill>
              <a:blip r:embed="rId3"/>
              <a:stretch>
                <a:fillRect/>
              </a:stretch>
            </p:blipFill>
            <p:spPr>
              <a:xfrm>
                <a:off x="535074" y="2824986"/>
                <a:ext cx="1679817" cy="3161853"/>
              </a:xfrm>
              <a:prstGeom prst="rect">
                <a:avLst/>
              </a:prstGeom>
            </p:spPr>
          </p:pic>
          <p:pic>
            <p:nvPicPr>
              <p:cNvPr id="6" name="图片 5"/>
              <p:cNvPicPr>
                <a:picLocks noChangeAspect="1"/>
              </p:cNvPicPr>
              <p:nvPr/>
            </p:nvPicPr>
            <p:blipFill>
              <a:blip r:embed="rId4"/>
              <a:stretch>
                <a:fillRect/>
              </a:stretch>
            </p:blipFill>
            <p:spPr>
              <a:xfrm>
                <a:off x="456340" y="5471274"/>
                <a:ext cx="1758551" cy="1386725"/>
              </a:xfrm>
              <a:prstGeom prst="rect">
                <a:avLst/>
              </a:prstGeom>
            </p:spPr>
          </p:pic>
        </p:grpSp>
        <p:pic>
          <p:nvPicPr>
            <p:cNvPr id="7" name="图片 6"/>
            <p:cNvPicPr>
              <a:picLocks noChangeAspect="1"/>
            </p:cNvPicPr>
            <p:nvPr/>
          </p:nvPicPr>
          <p:blipFill>
            <a:blip r:embed="rId5"/>
            <a:stretch>
              <a:fillRect/>
            </a:stretch>
          </p:blipFill>
          <p:spPr>
            <a:xfrm>
              <a:off x="7330583" y="1920240"/>
              <a:ext cx="1490853" cy="2136532"/>
            </a:xfrm>
            <a:prstGeom prst="rect">
              <a:avLst/>
            </a:prstGeom>
          </p:spPr>
        </p:pic>
      </p:grpSp>
      <p:pic>
        <p:nvPicPr>
          <p:cNvPr id="9" name="图片 8"/>
          <p:cNvPicPr>
            <a:picLocks noChangeAspect="1"/>
          </p:cNvPicPr>
          <p:nvPr/>
        </p:nvPicPr>
        <p:blipFill>
          <a:blip r:embed="rId6"/>
          <a:stretch>
            <a:fillRect/>
          </a:stretch>
        </p:blipFill>
        <p:spPr>
          <a:xfrm>
            <a:off x="9272256" y="3955392"/>
            <a:ext cx="2919744" cy="2902608"/>
          </a:xfrm>
          <a:prstGeom prst="rect">
            <a:avLst/>
          </a:prstGeom>
        </p:spPr>
      </p:pic>
      <p:grpSp>
        <p:nvGrpSpPr>
          <p:cNvPr id="11" name="组合 10"/>
          <p:cNvGrpSpPr/>
          <p:nvPr/>
        </p:nvGrpSpPr>
        <p:grpSpPr>
          <a:xfrm>
            <a:off x="3690522" y="4343400"/>
            <a:ext cx="4973600" cy="1101461"/>
            <a:chOff x="3842739" y="2581604"/>
            <a:chExt cx="4973600" cy="1101461"/>
          </a:xfrm>
        </p:grpSpPr>
        <p:cxnSp>
          <p:nvCxnSpPr>
            <p:cNvPr id="12" name="直接连接符 11"/>
            <p:cNvCxnSpPr/>
            <p:nvPr/>
          </p:nvCxnSpPr>
          <p:spPr>
            <a:xfrm flipV="1">
              <a:off x="3970655" y="2581604"/>
              <a:ext cx="4736465" cy="157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3842739" y="3323371"/>
              <a:ext cx="4955821" cy="306705"/>
            </a:xfrm>
            <a:prstGeom prst="rect">
              <a:avLst/>
            </a:prstGeom>
            <a:noFill/>
          </p:spPr>
          <p:txBody>
            <a:bodyPr wrap="square" rtlCol="0">
              <a:spAutoFit/>
            </a:bodyPr>
            <a:lstStyle/>
            <a:p>
              <a:pPr algn="dist"/>
              <a:endParaRPr lang="zh-CN" altLang="en-US" sz="1400" dirty="0"/>
            </a:p>
          </p:txBody>
        </p:sp>
        <p:cxnSp>
          <p:nvCxnSpPr>
            <p:cNvPr id="17" name="直接连接符 16"/>
            <p:cNvCxnSpPr/>
            <p:nvPr/>
          </p:nvCxnSpPr>
          <p:spPr>
            <a:xfrm flipV="1">
              <a:off x="3990377" y="3681489"/>
              <a:ext cx="4736465" cy="157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3860518" y="2791636"/>
              <a:ext cx="4955821" cy="762000"/>
            </a:xfrm>
            <a:prstGeom prst="rect">
              <a:avLst/>
            </a:prstGeom>
            <a:noFill/>
          </p:spPr>
          <p:txBody>
            <a:bodyPr wrap="square" rtlCol="0">
              <a:spAutoFit/>
            </a:bodyPr>
            <a:lstStyle/>
            <a:p>
              <a:pPr algn="dist"/>
              <a:r>
                <a:rPr lang="zh-CN" altLang="en-US" sz="4400" dirty="0">
                  <a:solidFill>
                    <a:srgbClr val="31BD3D"/>
                  </a:solidFill>
                  <a:latin typeface="方正楷体简体" panose="03000509000000000000" pitchFamily="65" charset="-122"/>
                  <a:ea typeface="方正楷体简体" panose="03000509000000000000" pitchFamily="65" charset="-122"/>
                </a:rPr>
                <a:t>成长</a:t>
              </a:r>
              <a:endParaRPr lang="zh-CN" altLang="en-US" sz="4400" dirty="0">
                <a:solidFill>
                  <a:srgbClr val="31BD3D"/>
                </a:solidFill>
                <a:latin typeface="方正楷体简体" panose="03000509000000000000" pitchFamily="65" charset="-122"/>
                <a:ea typeface="方正楷体简体" panose="03000509000000000000" pitchFamily="65" charset="-122"/>
              </a:endParaRPr>
            </a:p>
          </p:txBody>
        </p:sp>
      </p:grpSp>
      <p:sp>
        <p:nvSpPr>
          <p:cNvPr id="2" name="Oval 34"/>
          <p:cNvSpPr/>
          <p:nvPr/>
        </p:nvSpPr>
        <p:spPr>
          <a:xfrm>
            <a:off x="4854342" y="5781917"/>
            <a:ext cx="812588" cy="81258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en-US" dirty="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27" name="组合 126"/>
          <p:cNvGrpSpPr/>
          <p:nvPr/>
        </p:nvGrpSpPr>
        <p:grpSpPr>
          <a:xfrm>
            <a:off x="5141230" y="5982971"/>
            <a:ext cx="240257" cy="410062"/>
            <a:chOff x="5941330" y="5196206"/>
            <a:chExt cx="240257" cy="410062"/>
          </a:xfrm>
        </p:grpSpPr>
        <p:sp>
          <p:nvSpPr>
            <p:cNvPr id="128" name="Freeform 126"/>
            <p:cNvSpPr>
              <a:spLocks noEditPoints="1"/>
            </p:cNvSpPr>
            <p:nvPr/>
          </p:nvSpPr>
          <p:spPr bwMode="auto">
            <a:xfrm>
              <a:off x="5941330" y="5196206"/>
              <a:ext cx="240257" cy="410062"/>
            </a:xfrm>
            <a:custGeom>
              <a:avLst/>
              <a:gdLst>
                <a:gd name="T0" fmla="*/ 51 w 56"/>
                <a:gd name="T1" fmla="*/ 5 h 96"/>
                <a:gd name="T2" fmla="*/ 40 w 56"/>
                <a:gd name="T3" fmla="*/ 0 h 96"/>
                <a:gd name="T4" fmla="*/ 16 w 56"/>
                <a:gd name="T5" fmla="*/ 0 h 96"/>
                <a:gd name="T6" fmla="*/ 5 w 56"/>
                <a:gd name="T7" fmla="*/ 5 h 96"/>
                <a:gd name="T8" fmla="*/ 0 w 56"/>
                <a:gd name="T9" fmla="*/ 16 h 96"/>
                <a:gd name="T10" fmla="*/ 0 w 56"/>
                <a:gd name="T11" fmla="*/ 80 h 96"/>
                <a:gd name="T12" fmla="*/ 5 w 56"/>
                <a:gd name="T13" fmla="*/ 91 h 96"/>
                <a:gd name="T14" fmla="*/ 16 w 56"/>
                <a:gd name="T15" fmla="*/ 96 h 96"/>
                <a:gd name="T16" fmla="*/ 40 w 56"/>
                <a:gd name="T17" fmla="*/ 96 h 96"/>
                <a:gd name="T18" fmla="*/ 51 w 56"/>
                <a:gd name="T19" fmla="*/ 91 h 96"/>
                <a:gd name="T20" fmla="*/ 56 w 56"/>
                <a:gd name="T21" fmla="*/ 80 h 96"/>
                <a:gd name="T22" fmla="*/ 56 w 56"/>
                <a:gd name="T23" fmla="*/ 16 h 96"/>
                <a:gd name="T24" fmla="*/ 51 w 56"/>
                <a:gd name="T25" fmla="*/ 5 h 96"/>
                <a:gd name="T26" fmla="*/ 8 w 56"/>
                <a:gd name="T27" fmla="*/ 8 h 96"/>
                <a:gd name="T28" fmla="*/ 16 w 56"/>
                <a:gd name="T29" fmla="*/ 4 h 96"/>
                <a:gd name="T30" fmla="*/ 40 w 56"/>
                <a:gd name="T31" fmla="*/ 4 h 96"/>
                <a:gd name="T32" fmla="*/ 48 w 56"/>
                <a:gd name="T33" fmla="*/ 8 h 96"/>
                <a:gd name="T34" fmla="*/ 52 w 56"/>
                <a:gd name="T35" fmla="*/ 16 h 96"/>
                <a:gd name="T36" fmla="*/ 4 w 56"/>
                <a:gd name="T37" fmla="*/ 16 h 96"/>
                <a:gd name="T38" fmla="*/ 8 w 56"/>
                <a:gd name="T39" fmla="*/ 8 h 96"/>
                <a:gd name="T40" fmla="*/ 52 w 56"/>
                <a:gd name="T41" fmla="*/ 20 h 96"/>
                <a:gd name="T42" fmla="*/ 52 w 56"/>
                <a:gd name="T43" fmla="*/ 76 h 96"/>
                <a:gd name="T44" fmla="*/ 4 w 56"/>
                <a:gd name="T45" fmla="*/ 76 h 96"/>
                <a:gd name="T46" fmla="*/ 4 w 56"/>
                <a:gd name="T47" fmla="*/ 20 h 96"/>
                <a:gd name="T48" fmla="*/ 52 w 56"/>
                <a:gd name="T49" fmla="*/ 20 h 96"/>
                <a:gd name="T50" fmla="*/ 20 w 56"/>
                <a:gd name="T51" fmla="*/ 92 h 96"/>
                <a:gd name="T52" fmla="*/ 20 w 56"/>
                <a:gd name="T53" fmla="*/ 88 h 96"/>
                <a:gd name="T54" fmla="*/ 36 w 56"/>
                <a:gd name="T55" fmla="*/ 88 h 96"/>
                <a:gd name="T56" fmla="*/ 36 w 56"/>
                <a:gd name="T57" fmla="*/ 92 h 96"/>
                <a:gd name="T58" fmla="*/ 20 w 56"/>
                <a:gd name="T59" fmla="*/ 92 h 96"/>
                <a:gd name="T60" fmla="*/ 48 w 56"/>
                <a:gd name="T61" fmla="*/ 88 h 96"/>
                <a:gd name="T62" fmla="*/ 40 w 56"/>
                <a:gd name="T63" fmla="*/ 92 h 96"/>
                <a:gd name="T64" fmla="*/ 40 w 56"/>
                <a:gd name="T65" fmla="*/ 84 h 96"/>
                <a:gd name="T66" fmla="*/ 16 w 56"/>
                <a:gd name="T67" fmla="*/ 84 h 96"/>
                <a:gd name="T68" fmla="*/ 16 w 56"/>
                <a:gd name="T69" fmla="*/ 92 h 96"/>
                <a:gd name="T70" fmla="*/ 8 w 56"/>
                <a:gd name="T71" fmla="*/ 88 h 96"/>
                <a:gd name="T72" fmla="*/ 4 w 56"/>
                <a:gd name="T73" fmla="*/ 80 h 96"/>
                <a:gd name="T74" fmla="*/ 52 w 56"/>
                <a:gd name="T75" fmla="*/ 80 h 96"/>
                <a:gd name="T76" fmla="*/ 48 w 56"/>
                <a:gd name="T77" fmla="*/ 88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6" h="96">
                  <a:moveTo>
                    <a:pt x="51" y="5"/>
                  </a:moveTo>
                  <a:cubicBezTo>
                    <a:pt x="48" y="2"/>
                    <a:pt x="44" y="0"/>
                    <a:pt x="40" y="0"/>
                  </a:cubicBezTo>
                  <a:cubicBezTo>
                    <a:pt x="16" y="0"/>
                    <a:pt x="16" y="0"/>
                    <a:pt x="16" y="0"/>
                  </a:cubicBezTo>
                  <a:cubicBezTo>
                    <a:pt x="12" y="0"/>
                    <a:pt x="8" y="2"/>
                    <a:pt x="5" y="5"/>
                  </a:cubicBezTo>
                  <a:cubicBezTo>
                    <a:pt x="2" y="8"/>
                    <a:pt x="0" y="12"/>
                    <a:pt x="0" y="16"/>
                  </a:cubicBezTo>
                  <a:cubicBezTo>
                    <a:pt x="0" y="80"/>
                    <a:pt x="0" y="80"/>
                    <a:pt x="0" y="80"/>
                  </a:cubicBezTo>
                  <a:cubicBezTo>
                    <a:pt x="0" y="84"/>
                    <a:pt x="2" y="88"/>
                    <a:pt x="5" y="91"/>
                  </a:cubicBezTo>
                  <a:cubicBezTo>
                    <a:pt x="8" y="94"/>
                    <a:pt x="12" y="96"/>
                    <a:pt x="16" y="96"/>
                  </a:cubicBezTo>
                  <a:cubicBezTo>
                    <a:pt x="40" y="96"/>
                    <a:pt x="40" y="96"/>
                    <a:pt x="40" y="96"/>
                  </a:cubicBezTo>
                  <a:cubicBezTo>
                    <a:pt x="44" y="96"/>
                    <a:pt x="48" y="94"/>
                    <a:pt x="51" y="91"/>
                  </a:cubicBezTo>
                  <a:cubicBezTo>
                    <a:pt x="54" y="88"/>
                    <a:pt x="56" y="84"/>
                    <a:pt x="56" y="80"/>
                  </a:cubicBezTo>
                  <a:cubicBezTo>
                    <a:pt x="56" y="16"/>
                    <a:pt x="56" y="16"/>
                    <a:pt x="56" y="16"/>
                  </a:cubicBezTo>
                  <a:cubicBezTo>
                    <a:pt x="56" y="12"/>
                    <a:pt x="54" y="8"/>
                    <a:pt x="51" y="5"/>
                  </a:cubicBezTo>
                  <a:close/>
                  <a:moveTo>
                    <a:pt x="8" y="8"/>
                  </a:moveTo>
                  <a:cubicBezTo>
                    <a:pt x="10" y="5"/>
                    <a:pt x="13" y="4"/>
                    <a:pt x="16" y="4"/>
                  </a:cubicBezTo>
                  <a:cubicBezTo>
                    <a:pt x="40" y="4"/>
                    <a:pt x="40" y="4"/>
                    <a:pt x="40" y="4"/>
                  </a:cubicBezTo>
                  <a:cubicBezTo>
                    <a:pt x="43" y="4"/>
                    <a:pt x="46" y="5"/>
                    <a:pt x="48" y="8"/>
                  </a:cubicBezTo>
                  <a:cubicBezTo>
                    <a:pt x="51" y="10"/>
                    <a:pt x="52" y="13"/>
                    <a:pt x="52" y="16"/>
                  </a:cubicBezTo>
                  <a:cubicBezTo>
                    <a:pt x="4" y="16"/>
                    <a:pt x="4" y="16"/>
                    <a:pt x="4" y="16"/>
                  </a:cubicBezTo>
                  <a:cubicBezTo>
                    <a:pt x="4" y="13"/>
                    <a:pt x="5" y="10"/>
                    <a:pt x="8" y="8"/>
                  </a:cubicBezTo>
                  <a:close/>
                  <a:moveTo>
                    <a:pt x="52" y="20"/>
                  </a:moveTo>
                  <a:cubicBezTo>
                    <a:pt x="52" y="76"/>
                    <a:pt x="52" y="76"/>
                    <a:pt x="52" y="76"/>
                  </a:cubicBezTo>
                  <a:cubicBezTo>
                    <a:pt x="4" y="76"/>
                    <a:pt x="4" y="76"/>
                    <a:pt x="4" y="76"/>
                  </a:cubicBezTo>
                  <a:cubicBezTo>
                    <a:pt x="4" y="20"/>
                    <a:pt x="4" y="20"/>
                    <a:pt x="4" y="20"/>
                  </a:cubicBezTo>
                  <a:lnTo>
                    <a:pt x="52" y="20"/>
                  </a:lnTo>
                  <a:close/>
                  <a:moveTo>
                    <a:pt x="20" y="92"/>
                  </a:moveTo>
                  <a:cubicBezTo>
                    <a:pt x="20" y="88"/>
                    <a:pt x="20" y="88"/>
                    <a:pt x="20" y="88"/>
                  </a:cubicBezTo>
                  <a:cubicBezTo>
                    <a:pt x="36" y="88"/>
                    <a:pt x="36" y="88"/>
                    <a:pt x="36" y="88"/>
                  </a:cubicBezTo>
                  <a:cubicBezTo>
                    <a:pt x="36" y="92"/>
                    <a:pt x="36" y="92"/>
                    <a:pt x="36" y="92"/>
                  </a:cubicBezTo>
                  <a:lnTo>
                    <a:pt x="20" y="92"/>
                  </a:lnTo>
                  <a:close/>
                  <a:moveTo>
                    <a:pt x="48" y="88"/>
                  </a:moveTo>
                  <a:cubicBezTo>
                    <a:pt x="46" y="91"/>
                    <a:pt x="43" y="92"/>
                    <a:pt x="40" y="92"/>
                  </a:cubicBezTo>
                  <a:cubicBezTo>
                    <a:pt x="40" y="84"/>
                    <a:pt x="40" y="84"/>
                    <a:pt x="40" y="84"/>
                  </a:cubicBezTo>
                  <a:cubicBezTo>
                    <a:pt x="16" y="84"/>
                    <a:pt x="16" y="84"/>
                    <a:pt x="16" y="84"/>
                  </a:cubicBezTo>
                  <a:cubicBezTo>
                    <a:pt x="16" y="92"/>
                    <a:pt x="16" y="92"/>
                    <a:pt x="16" y="92"/>
                  </a:cubicBezTo>
                  <a:cubicBezTo>
                    <a:pt x="13" y="92"/>
                    <a:pt x="10" y="91"/>
                    <a:pt x="8" y="88"/>
                  </a:cubicBezTo>
                  <a:cubicBezTo>
                    <a:pt x="5" y="86"/>
                    <a:pt x="4" y="83"/>
                    <a:pt x="4" y="80"/>
                  </a:cubicBezTo>
                  <a:cubicBezTo>
                    <a:pt x="52" y="80"/>
                    <a:pt x="52" y="80"/>
                    <a:pt x="52" y="80"/>
                  </a:cubicBezTo>
                  <a:cubicBezTo>
                    <a:pt x="52" y="83"/>
                    <a:pt x="51" y="86"/>
                    <a:pt x="48" y="88"/>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129" name="Rectangle 127"/>
            <p:cNvSpPr>
              <a:spLocks noChangeArrowheads="1"/>
            </p:cNvSpPr>
            <p:nvPr/>
          </p:nvSpPr>
          <p:spPr bwMode="auto">
            <a:xfrm>
              <a:off x="6009974" y="5230528"/>
              <a:ext cx="102967" cy="18064"/>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p>
          </p:txBody>
        </p:sp>
      </p:grpSp>
      <p:sp>
        <p:nvSpPr>
          <p:cNvPr id="3" name="文本框 2"/>
          <p:cNvSpPr txBox="1"/>
          <p:nvPr/>
        </p:nvSpPr>
        <p:spPr>
          <a:xfrm>
            <a:off x="5667375" y="6035040"/>
            <a:ext cx="2240280" cy="365760"/>
          </a:xfrm>
          <a:prstGeom prst="rect">
            <a:avLst/>
          </a:prstGeom>
          <a:noFill/>
        </p:spPr>
        <p:txBody>
          <a:bodyPr wrap="none" rtlCol="0">
            <a:spAutoFit/>
          </a:bodyPr>
          <a:p>
            <a:r>
              <a:rPr lang="zh-CN" altLang="en-US">
                <a:solidFill>
                  <a:srgbClr val="31BD3D"/>
                </a:solidFill>
              </a:rPr>
              <a:t>社招技术部：王彬龙</a:t>
            </a:r>
            <a:endParaRPr lang="zh-CN" altLang="en-US">
              <a:solidFill>
                <a:srgbClr val="31BD3D"/>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rot="16200000" flipH="1">
            <a:off x="6033135" y="1628775"/>
            <a:ext cx="2242820" cy="2159000"/>
            <a:chOff x="2744286" y="3477506"/>
            <a:chExt cx="2242505" cy="2159020"/>
          </a:xfrm>
        </p:grpSpPr>
        <p:pic>
          <p:nvPicPr>
            <p:cNvPr id="13" name="图片 12"/>
            <p:cNvPicPr>
              <a:picLocks noChangeAspect="1"/>
            </p:cNvPicPr>
            <p:nvPr/>
          </p:nvPicPr>
          <p:blipFill>
            <a:blip r:embed="rId1" cstate="screen"/>
            <a:stretch>
              <a:fillRect/>
            </a:stretch>
          </p:blipFill>
          <p:spPr>
            <a:xfrm>
              <a:off x="2744286" y="3477506"/>
              <a:ext cx="2242505" cy="2159020"/>
            </a:xfrm>
            <a:prstGeom prst="rect">
              <a:avLst/>
            </a:prstGeom>
          </p:spPr>
        </p:pic>
        <p:sp>
          <p:nvSpPr>
            <p:cNvPr id="14" name="椭圆 13"/>
            <p:cNvSpPr/>
            <p:nvPr/>
          </p:nvSpPr>
          <p:spPr>
            <a:xfrm>
              <a:off x="3124874" y="3816352"/>
              <a:ext cx="1481328" cy="148132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p:cNvPicPr>
            <a:picLocks noChangeAspect="1"/>
          </p:cNvPicPr>
          <p:nvPr/>
        </p:nvPicPr>
        <p:blipFill>
          <a:blip r:embed="rId2"/>
          <a:stretch>
            <a:fillRect/>
          </a:stretch>
        </p:blipFill>
        <p:spPr>
          <a:xfrm rot="10800000">
            <a:off x="-1" y="-1"/>
            <a:ext cx="1083318" cy="1076960"/>
          </a:xfrm>
          <a:prstGeom prst="rect">
            <a:avLst/>
          </a:prstGeom>
        </p:spPr>
      </p:pic>
      <p:grpSp>
        <p:nvGrpSpPr>
          <p:cNvPr id="4" name="组合 3"/>
          <p:cNvGrpSpPr/>
          <p:nvPr/>
        </p:nvGrpSpPr>
        <p:grpSpPr>
          <a:xfrm>
            <a:off x="3860067" y="1587165"/>
            <a:ext cx="3848735" cy="2242505"/>
            <a:chOff x="4349652" y="1587165"/>
            <a:chExt cx="3848735" cy="2242505"/>
          </a:xfrm>
        </p:grpSpPr>
        <p:grpSp>
          <p:nvGrpSpPr>
            <p:cNvPr id="5" name="组合 4"/>
            <p:cNvGrpSpPr/>
            <p:nvPr/>
          </p:nvGrpSpPr>
          <p:grpSpPr>
            <a:xfrm rot="5400000">
              <a:off x="4307909" y="1628907"/>
              <a:ext cx="2242505" cy="2159020"/>
              <a:chOff x="2744286" y="3477506"/>
              <a:chExt cx="2242505" cy="2159020"/>
            </a:xfrm>
          </p:grpSpPr>
          <p:pic>
            <p:nvPicPr>
              <p:cNvPr id="7" name="图片 6"/>
              <p:cNvPicPr>
                <a:picLocks noChangeAspect="1"/>
              </p:cNvPicPr>
              <p:nvPr/>
            </p:nvPicPr>
            <p:blipFill>
              <a:blip r:embed="rId1" cstate="screen"/>
              <a:stretch>
                <a:fillRect/>
              </a:stretch>
            </p:blipFill>
            <p:spPr>
              <a:xfrm>
                <a:off x="2744286" y="3477506"/>
                <a:ext cx="2242505" cy="2159020"/>
              </a:xfrm>
              <a:prstGeom prst="rect">
                <a:avLst/>
              </a:prstGeom>
            </p:spPr>
          </p:pic>
          <p:sp>
            <p:nvSpPr>
              <p:cNvPr id="8" name="椭圆 7"/>
              <p:cNvSpPr/>
              <p:nvPr/>
            </p:nvSpPr>
            <p:spPr>
              <a:xfrm>
                <a:off x="3124874" y="3816352"/>
                <a:ext cx="1481328" cy="148132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3" cstate="screen"/>
            <a:stretch>
              <a:fillRect/>
            </a:stretch>
          </p:blipFill>
          <p:spPr>
            <a:xfrm>
              <a:off x="7257317" y="2234865"/>
              <a:ext cx="941070" cy="942340"/>
            </a:xfrm>
            <a:prstGeom prst="rect">
              <a:avLst/>
            </a:prstGeom>
          </p:spPr>
        </p:pic>
      </p:grpSp>
      <p:grpSp>
        <p:nvGrpSpPr>
          <p:cNvPr id="15" name="组合 14"/>
          <p:cNvGrpSpPr/>
          <p:nvPr/>
        </p:nvGrpSpPr>
        <p:grpSpPr>
          <a:xfrm>
            <a:off x="3832422" y="3770114"/>
            <a:ext cx="2242505" cy="2159020"/>
            <a:chOff x="4289622" y="3770114"/>
            <a:chExt cx="2242505" cy="2159020"/>
          </a:xfrm>
        </p:grpSpPr>
        <p:grpSp>
          <p:nvGrpSpPr>
            <p:cNvPr id="16" name="组合 15"/>
            <p:cNvGrpSpPr/>
            <p:nvPr/>
          </p:nvGrpSpPr>
          <p:grpSpPr>
            <a:xfrm>
              <a:off x="4289622" y="3770114"/>
              <a:ext cx="2242505" cy="2159020"/>
              <a:chOff x="2744286" y="3477506"/>
              <a:chExt cx="2242505" cy="2159020"/>
            </a:xfrm>
          </p:grpSpPr>
          <p:pic>
            <p:nvPicPr>
              <p:cNvPr id="18" name="图片 17"/>
              <p:cNvPicPr>
                <a:picLocks noChangeAspect="1"/>
              </p:cNvPicPr>
              <p:nvPr/>
            </p:nvPicPr>
            <p:blipFill>
              <a:blip r:embed="rId1" cstate="screen"/>
              <a:stretch>
                <a:fillRect/>
              </a:stretch>
            </p:blipFill>
            <p:spPr>
              <a:xfrm>
                <a:off x="2744286" y="3477506"/>
                <a:ext cx="2242505" cy="2159020"/>
              </a:xfrm>
              <a:prstGeom prst="rect">
                <a:avLst/>
              </a:prstGeom>
            </p:spPr>
          </p:pic>
          <p:sp>
            <p:nvSpPr>
              <p:cNvPr id="19" name="椭圆 18"/>
              <p:cNvSpPr/>
              <p:nvPr/>
            </p:nvSpPr>
            <p:spPr>
              <a:xfrm>
                <a:off x="3124874" y="3816352"/>
                <a:ext cx="1481328" cy="148132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17" name="图片 16"/>
            <p:cNvPicPr>
              <a:picLocks noChangeAspect="1"/>
            </p:cNvPicPr>
            <p:nvPr/>
          </p:nvPicPr>
          <p:blipFill>
            <a:blip r:embed="rId4" cstate="screen"/>
            <a:stretch>
              <a:fillRect/>
            </a:stretch>
          </p:blipFill>
          <p:spPr>
            <a:xfrm>
              <a:off x="4685227" y="4279384"/>
              <a:ext cx="1466850" cy="1364615"/>
            </a:xfrm>
            <a:prstGeom prst="rect">
              <a:avLst/>
            </a:prstGeom>
          </p:spPr>
        </p:pic>
      </p:grpSp>
      <p:grpSp>
        <p:nvGrpSpPr>
          <p:cNvPr id="20" name="组合 19"/>
          <p:cNvGrpSpPr/>
          <p:nvPr/>
        </p:nvGrpSpPr>
        <p:grpSpPr>
          <a:xfrm>
            <a:off x="6033185" y="3770114"/>
            <a:ext cx="2242505" cy="2159020"/>
            <a:chOff x="6490385" y="3770114"/>
            <a:chExt cx="2242505" cy="2159020"/>
          </a:xfrm>
        </p:grpSpPr>
        <p:grpSp>
          <p:nvGrpSpPr>
            <p:cNvPr id="21" name="组合 20"/>
            <p:cNvGrpSpPr/>
            <p:nvPr/>
          </p:nvGrpSpPr>
          <p:grpSpPr>
            <a:xfrm flipH="1">
              <a:off x="6490385" y="3770114"/>
              <a:ext cx="2242505" cy="2159020"/>
              <a:chOff x="2744286" y="3477506"/>
              <a:chExt cx="2242505" cy="2159020"/>
            </a:xfrm>
          </p:grpSpPr>
          <p:pic>
            <p:nvPicPr>
              <p:cNvPr id="23" name="图片 22"/>
              <p:cNvPicPr>
                <a:picLocks noChangeAspect="1"/>
              </p:cNvPicPr>
              <p:nvPr/>
            </p:nvPicPr>
            <p:blipFill>
              <a:blip r:embed="rId1" cstate="screen"/>
              <a:stretch>
                <a:fillRect/>
              </a:stretch>
            </p:blipFill>
            <p:spPr>
              <a:xfrm>
                <a:off x="2744286" y="3477506"/>
                <a:ext cx="2242505" cy="2159020"/>
              </a:xfrm>
              <a:prstGeom prst="rect">
                <a:avLst/>
              </a:prstGeom>
            </p:spPr>
          </p:pic>
          <p:sp>
            <p:nvSpPr>
              <p:cNvPr id="24" name="椭圆 23"/>
              <p:cNvSpPr/>
              <p:nvPr/>
            </p:nvSpPr>
            <p:spPr>
              <a:xfrm>
                <a:off x="3124874" y="3816352"/>
                <a:ext cx="1481328" cy="148132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22" name="图片 21"/>
            <p:cNvPicPr>
              <a:picLocks noChangeAspect="1"/>
            </p:cNvPicPr>
            <p:nvPr/>
          </p:nvPicPr>
          <p:blipFill>
            <a:blip r:embed="rId5" cstate="screen"/>
            <a:stretch>
              <a:fillRect/>
            </a:stretch>
          </p:blipFill>
          <p:spPr>
            <a:xfrm>
              <a:off x="6915200" y="4027289"/>
              <a:ext cx="1560830" cy="1563370"/>
            </a:xfrm>
            <a:prstGeom prst="rect">
              <a:avLst/>
            </a:prstGeom>
          </p:spPr>
        </p:pic>
      </p:grpSp>
      <p:sp>
        <p:nvSpPr>
          <p:cNvPr id="25" name="文本框 24"/>
          <p:cNvSpPr txBox="1"/>
          <p:nvPr/>
        </p:nvSpPr>
        <p:spPr>
          <a:xfrm>
            <a:off x="765297" y="2152463"/>
            <a:ext cx="2208083" cy="384810"/>
          </a:xfrm>
          <a:prstGeom prst="rect">
            <a:avLst/>
          </a:prstGeom>
          <a:noFill/>
        </p:spPr>
        <p:txBody>
          <a:bodyPr wrap="square" rtlCol="0">
            <a:spAutoFit/>
          </a:bodyPr>
          <a:lstStyle/>
          <a:p>
            <a:pPr algn="ctr"/>
            <a:r>
              <a:rPr lang="zh-CN" altLang="en-US" b="1" dirty="0" smtClean="0">
                <a:solidFill>
                  <a:schemeClr val="tx1">
                    <a:lumMod val="75000"/>
                    <a:lumOff val="25000"/>
                  </a:schemeClr>
                </a:solidFill>
                <a:latin typeface="微软雅黑" panose="020B0503020204020204" pitchFamily="34" charset="-122"/>
                <a:ea typeface="微软雅黑" panose="020B0503020204020204" pitchFamily="34" charset="-122"/>
              </a:rPr>
              <a:t>业务能力</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TextBox 35"/>
          <p:cNvSpPr txBox="1"/>
          <p:nvPr/>
        </p:nvSpPr>
        <p:spPr>
          <a:xfrm>
            <a:off x="714004" y="2511355"/>
            <a:ext cx="2881991" cy="532765"/>
          </a:xfrm>
          <a:prstGeom prst="rect">
            <a:avLst/>
          </a:prstGeom>
          <a:noFill/>
        </p:spPr>
        <p:txBody>
          <a:bodyPr wrap="square" rtlCol="0">
            <a:spAutoFit/>
          </a:bodyPr>
          <a:lstStyle/>
          <a:p>
            <a:pPr algn="just"/>
            <a:r>
              <a:rPr lang="zh-CN" sz="1400" dirty="0" smtClean="0">
                <a:latin typeface="微软雅黑" panose="020B0503020204020204" pitchFamily="34" charset="-122"/>
                <a:ea typeface="微软雅黑" panose="020B0503020204020204" pitchFamily="34" charset="-122"/>
              </a:rPr>
              <a:t>按照自己总结的项目流程，实时记录。保证开发质量与开发周期</a:t>
            </a:r>
            <a:endParaRPr lang="zh-CN" sz="1400" dirty="0">
              <a:latin typeface="微软雅黑" panose="020B0503020204020204" pitchFamily="34" charset="-122"/>
              <a:ea typeface="微软雅黑" panose="020B0503020204020204" pitchFamily="34" charset="-122"/>
            </a:endParaRPr>
          </a:p>
        </p:txBody>
      </p:sp>
      <p:sp>
        <p:nvSpPr>
          <p:cNvPr id="27" name="文本框 26"/>
          <p:cNvSpPr txBox="1"/>
          <p:nvPr/>
        </p:nvSpPr>
        <p:spPr>
          <a:xfrm>
            <a:off x="8723336" y="2234453"/>
            <a:ext cx="2208083" cy="384810"/>
          </a:xfrm>
          <a:prstGeom prst="rect">
            <a:avLst/>
          </a:prstGeom>
          <a:noFill/>
        </p:spPr>
        <p:txBody>
          <a:bodyPr wrap="square" rtlCol="0">
            <a:spAutoFit/>
          </a:bodyPr>
          <a:lstStyle/>
          <a:p>
            <a:pPr algn="ctr"/>
            <a:r>
              <a:rPr lang="zh-CN" altLang="en-US" b="1" dirty="0" smtClean="0">
                <a:solidFill>
                  <a:schemeClr val="tx1">
                    <a:lumMod val="75000"/>
                    <a:lumOff val="25000"/>
                  </a:schemeClr>
                </a:solidFill>
                <a:latin typeface="微软雅黑" panose="020B0503020204020204" pitchFamily="34" charset="-122"/>
                <a:ea typeface="微软雅黑" panose="020B0503020204020204" pitchFamily="34" charset="-122"/>
              </a:rPr>
              <a:t>学习能力</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TextBox 35"/>
          <p:cNvSpPr txBox="1"/>
          <p:nvPr/>
        </p:nvSpPr>
        <p:spPr>
          <a:xfrm>
            <a:off x="8691898" y="2593345"/>
            <a:ext cx="2916185" cy="746125"/>
          </a:xfrm>
          <a:prstGeom prst="rect">
            <a:avLst/>
          </a:prstGeom>
          <a:noFill/>
        </p:spPr>
        <p:txBody>
          <a:bodyPr wrap="square" rtlCol="0">
            <a:spAutoFit/>
          </a:bodyPr>
          <a:lstStyle/>
          <a:p>
            <a:pPr algn="just"/>
            <a:r>
              <a:rPr lang="zh-CN" sz="1400" dirty="0">
                <a:latin typeface="微软雅黑" panose="020B0503020204020204" pitchFamily="34" charset="-122"/>
                <a:ea typeface="微软雅黑" panose="020B0503020204020204" pitchFamily="34" charset="-122"/>
              </a:rPr>
              <a:t>集成未成熟的第三方框架，并努力研究解决方案，为业务开发奠定基础</a:t>
            </a:r>
            <a:endParaRPr lang="zh-CN" sz="1400" dirty="0">
              <a:latin typeface="微软雅黑" panose="020B0503020204020204" pitchFamily="34" charset="-122"/>
              <a:ea typeface="微软雅黑" panose="020B0503020204020204" pitchFamily="34" charset="-122"/>
            </a:endParaRPr>
          </a:p>
        </p:txBody>
      </p:sp>
      <p:sp>
        <p:nvSpPr>
          <p:cNvPr id="29" name="文本框 28"/>
          <p:cNvSpPr txBox="1"/>
          <p:nvPr/>
        </p:nvSpPr>
        <p:spPr>
          <a:xfrm>
            <a:off x="765297" y="4197427"/>
            <a:ext cx="2208083" cy="384810"/>
          </a:xfrm>
          <a:prstGeom prst="rect">
            <a:avLst/>
          </a:prstGeom>
          <a:noFill/>
        </p:spPr>
        <p:txBody>
          <a:bodyPr wrap="square" rtlCol="0">
            <a:spAutoFit/>
          </a:bodyPr>
          <a:lstStyle/>
          <a:p>
            <a:pPr algn="ctr"/>
            <a:r>
              <a:rPr lang="zh-CN" altLang="en-US" b="1" dirty="0" smtClean="0">
                <a:solidFill>
                  <a:schemeClr val="tx1">
                    <a:lumMod val="75000"/>
                    <a:lumOff val="25000"/>
                  </a:schemeClr>
                </a:solidFill>
                <a:latin typeface="微软雅黑" panose="020B0503020204020204" pitchFamily="34" charset="-122"/>
                <a:ea typeface="微软雅黑" panose="020B0503020204020204" pitchFamily="34" charset="-122"/>
              </a:rPr>
              <a:t>交流能力</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0" name="TextBox 35"/>
          <p:cNvSpPr txBox="1"/>
          <p:nvPr/>
        </p:nvSpPr>
        <p:spPr>
          <a:xfrm>
            <a:off x="714004" y="4556319"/>
            <a:ext cx="2881991" cy="532765"/>
          </a:xfrm>
          <a:prstGeom prst="rect">
            <a:avLst/>
          </a:prstGeom>
          <a:noFill/>
        </p:spPr>
        <p:txBody>
          <a:bodyPr wrap="square" rtlCol="0">
            <a:spAutoFit/>
          </a:bodyPr>
          <a:lstStyle/>
          <a:p>
            <a:pPr algn="just"/>
            <a:r>
              <a:rPr lang="zh-CN" sz="1400" dirty="0" smtClean="0">
                <a:latin typeface="微软雅黑" panose="020B0503020204020204" pitchFamily="34" charset="-122"/>
                <a:ea typeface="微软雅黑" panose="020B0503020204020204" pitchFamily="34" charset="-122"/>
              </a:rPr>
              <a:t>积极与团队交流，促进开发与测试同学进度</a:t>
            </a:r>
            <a:endParaRPr lang="zh-CN" sz="1400" dirty="0">
              <a:latin typeface="微软雅黑" panose="020B0503020204020204" pitchFamily="34" charset="-122"/>
              <a:ea typeface="微软雅黑" panose="020B0503020204020204" pitchFamily="34" charset="-122"/>
            </a:endParaRPr>
          </a:p>
        </p:txBody>
      </p:sp>
      <p:sp>
        <p:nvSpPr>
          <p:cNvPr id="31" name="文本框 30"/>
          <p:cNvSpPr txBox="1"/>
          <p:nvPr/>
        </p:nvSpPr>
        <p:spPr>
          <a:xfrm>
            <a:off x="8723336" y="4279417"/>
            <a:ext cx="2208083" cy="384810"/>
          </a:xfrm>
          <a:prstGeom prst="rect">
            <a:avLst/>
          </a:prstGeom>
          <a:noFill/>
        </p:spPr>
        <p:txBody>
          <a:bodyPr wrap="square" rtlCol="0">
            <a:spAutoFit/>
          </a:bodyPr>
          <a:lstStyle/>
          <a:p>
            <a:pPr algn="ctr"/>
            <a:r>
              <a:rPr lang="zh-CN" altLang="en-US" b="1" dirty="0" smtClean="0">
                <a:solidFill>
                  <a:schemeClr val="tx1">
                    <a:lumMod val="75000"/>
                    <a:lumOff val="25000"/>
                  </a:schemeClr>
                </a:solidFill>
                <a:latin typeface="微软雅黑" panose="020B0503020204020204" pitchFamily="34" charset="-122"/>
                <a:ea typeface="微软雅黑" panose="020B0503020204020204" pitchFamily="34" charset="-122"/>
              </a:rPr>
              <a:t>分享能力</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2" name="TextBox 35"/>
          <p:cNvSpPr txBox="1"/>
          <p:nvPr/>
        </p:nvSpPr>
        <p:spPr>
          <a:xfrm>
            <a:off x="8691899" y="4638309"/>
            <a:ext cx="2814510" cy="532765"/>
          </a:xfrm>
          <a:prstGeom prst="rect">
            <a:avLst/>
          </a:prstGeom>
          <a:noFill/>
        </p:spPr>
        <p:txBody>
          <a:bodyPr wrap="square" rtlCol="0">
            <a:spAutoFit/>
          </a:bodyPr>
          <a:lstStyle/>
          <a:p>
            <a:pPr algn="just"/>
            <a:r>
              <a:rPr lang="zh-CN" sz="1400" dirty="0">
                <a:latin typeface="微软雅黑" panose="020B0503020204020204" pitchFamily="34" charset="-122"/>
                <a:ea typeface="微软雅黑" panose="020B0503020204020204" pitchFamily="34" charset="-122"/>
              </a:rPr>
              <a:t>认真总结自己所学习的知识，并总结精华思想与团队交流</a:t>
            </a:r>
            <a:endParaRPr lang="zh-CN" sz="1400" dirty="0">
              <a:latin typeface="微软雅黑" panose="020B0503020204020204" pitchFamily="34" charset="-122"/>
              <a:ea typeface="微软雅黑" panose="020B0503020204020204" pitchFamily="34" charset="-122"/>
            </a:endParaRPr>
          </a:p>
        </p:txBody>
      </p:sp>
      <p:sp>
        <p:nvSpPr>
          <p:cNvPr id="3" name="文本框 2"/>
          <p:cNvSpPr txBox="1"/>
          <p:nvPr/>
        </p:nvSpPr>
        <p:spPr>
          <a:xfrm>
            <a:off x="386080" y="264160"/>
            <a:ext cx="2529840" cy="678815"/>
          </a:xfrm>
          <a:prstGeom prst="rect">
            <a:avLst/>
          </a:prstGeom>
          <a:noFill/>
        </p:spPr>
        <p:txBody>
          <a:bodyPr wrap="square" rtlCol="0">
            <a:spAutoFit/>
          </a:bodyPr>
          <a:p>
            <a:r>
              <a:rPr lang="zh-CN" altLang="en-US" sz="3600" b="1" dirty="0">
                <a:latin typeface="微软雅黑" panose="020B0503020204020204" pitchFamily="34" charset="-122"/>
                <a:ea typeface="微软雅黑" panose="020B0503020204020204" pitchFamily="34" charset="-122"/>
              </a:rPr>
              <a:t>自我评价</a:t>
            </a:r>
            <a:endParaRPr lang="zh-CN" altLang="en-US" sz="3600" b="1" dirty="0">
              <a:latin typeface="微软雅黑" panose="020B0503020204020204" pitchFamily="34" charset="-122"/>
              <a:ea typeface="微软雅黑" panose="020B0503020204020204" pitchFamily="34" charset="-122"/>
            </a:endParaRPr>
          </a:p>
        </p:txBody>
      </p:sp>
      <p:sp>
        <p:nvSpPr>
          <p:cNvPr id="124" name="Freeform 123"/>
          <p:cNvSpPr>
            <a:spLocks noEditPoints="1"/>
          </p:cNvSpPr>
          <p:nvPr/>
        </p:nvSpPr>
        <p:spPr bwMode="auto">
          <a:xfrm>
            <a:off x="946533" y="5089746"/>
            <a:ext cx="377546" cy="325159"/>
          </a:xfrm>
          <a:custGeom>
            <a:avLst/>
            <a:gdLst>
              <a:gd name="T0" fmla="*/ 66 w 88"/>
              <a:gd name="T1" fmla="*/ 4 h 76"/>
              <a:gd name="T2" fmla="*/ 84 w 88"/>
              <a:gd name="T3" fmla="*/ 22 h 76"/>
              <a:gd name="T4" fmla="*/ 83 w 88"/>
              <a:gd name="T5" fmla="*/ 28 h 76"/>
              <a:gd name="T6" fmla="*/ 44 w 88"/>
              <a:gd name="T7" fmla="*/ 71 h 76"/>
              <a:gd name="T8" fmla="*/ 5 w 88"/>
              <a:gd name="T9" fmla="*/ 28 h 76"/>
              <a:gd name="T10" fmla="*/ 4 w 88"/>
              <a:gd name="T11" fmla="*/ 22 h 76"/>
              <a:gd name="T12" fmla="*/ 22 w 88"/>
              <a:gd name="T13" fmla="*/ 4 h 76"/>
              <a:gd name="T14" fmla="*/ 40 w 88"/>
              <a:gd name="T15" fmla="*/ 22 h 76"/>
              <a:gd name="T16" fmla="*/ 48 w 88"/>
              <a:gd name="T17" fmla="*/ 22 h 76"/>
              <a:gd name="T18" fmla="*/ 66 w 88"/>
              <a:gd name="T19" fmla="*/ 4 h 76"/>
              <a:gd name="T20" fmla="*/ 66 w 88"/>
              <a:gd name="T21" fmla="*/ 0 h 76"/>
              <a:gd name="T22" fmla="*/ 44 w 88"/>
              <a:gd name="T23" fmla="*/ 22 h 76"/>
              <a:gd name="T24" fmla="*/ 22 w 88"/>
              <a:gd name="T25" fmla="*/ 0 h 76"/>
              <a:gd name="T26" fmla="*/ 0 w 88"/>
              <a:gd name="T27" fmla="*/ 22 h 76"/>
              <a:gd name="T28" fmla="*/ 1 w 88"/>
              <a:gd name="T29" fmla="*/ 29 h 76"/>
              <a:gd name="T30" fmla="*/ 44 w 88"/>
              <a:gd name="T31" fmla="*/ 76 h 76"/>
              <a:gd name="T32" fmla="*/ 87 w 88"/>
              <a:gd name="T33" fmla="*/ 29 h 76"/>
              <a:gd name="T34" fmla="*/ 88 w 88"/>
              <a:gd name="T35" fmla="*/ 22 h 76"/>
              <a:gd name="T36" fmla="*/ 66 w 88"/>
              <a:gd name="T3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8" h="76">
                <a:moveTo>
                  <a:pt x="66" y="4"/>
                </a:moveTo>
                <a:cubicBezTo>
                  <a:pt x="76" y="4"/>
                  <a:pt x="84" y="12"/>
                  <a:pt x="84" y="22"/>
                </a:cubicBezTo>
                <a:cubicBezTo>
                  <a:pt x="84" y="24"/>
                  <a:pt x="84" y="26"/>
                  <a:pt x="83" y="28"/>
                </a:cubicBezTo>
                <a:cubicBezTo>
                  <a:pt x="77" y="45"/>
                  <a:pt x="52" y="65"/>
                  <a:pt x="44" y="71"/>
                </a:cubicBezTo>
                <a:cubicBezTo>
                  <a:pt x="36" y="65"/>
                  <a:pt x="11" y="45"/>
                  <a:pt x="5" y="28"/>
                </a:cubicBezTo>
                <a:cubicBezTo>
                  <a:pt x="4" y="26"/>
                  <a:pt x="4" y="24"/>
                  <a:pt x="4" y="22"/>
                </a:cubicBezTo>
                <a:cubicBezTo>
                  <a:pt x="4" y="12"/>
                  <a:pt x="12" y="4"/>
                  <a:pt x="22" y="4"/>
                </a:cubicBezTo>
                <a:cubicBezTo>
                  <a:pt x="32" y="4"/>
                  <a:pt x="40" y="12"/>
                  <a:pt x="40" y="22"/>
                </a:cubicBezTo>
                <a:cubicBezTo>
                  <a:pt x="48" y="22"/>
                  <a:pt x="48" y="22"/>
                  <a:pt x="48" y="22"/>
                </a:cubicBezTo>
                <a:cubicBezTo>
                  <a:pt x="48" y="12"/>
                  <a:pt x="56" y="4"/>
                  <a:pt x="66" y="4"/>
                </a:cubicBezTo>
                <a:moveTo>
                  <a:pt x="66" y="0"/>
                </a:moveTo>
                <a:cubicBezTo>
                  <a:pt x="54" y="0"/>
                  <a:pt x="44" y="10"/>
                  <a:pt x="44" y="22"/>
                </a:cubicBezTo>
                <a:cubicBezTo>
                  <a:pt x="44" y="10"/>
                  <a:pt x="34" y="0"/>
                  <a:pt x="22" y="0"/>
                </a:cubicBezTo>
                <a:cubicBezTo>
                  <a:pt x="10" y="0"/>
                  <a:pt x="0" y="10"/>
                  <a:pt x="0" y="22"/>
                </a:cubicBezTo>
                <a:cubicBezTo>
                  <a:pt x="0" y="25"/>
                  <a:pt x="0" y="27"/>
                  <a:pt x="1" y="29"/>
                </a:cubicBezTo>
                <a:cubicBezTo>
                  <a:pt x="9" y="51"/>
                  <a:pt x="44" y="76"/>
                  <a:pt x="44" y="76"/>
                </a:cubicBezTo>
                <a:cubicBezTo>
                  <a:pt x="44" y="76"/>
                  <a:pt x="79" y="51"/>
                  <a:pt x="87" y="29"/>
                </a:cubicBezTo>
                <a:cubicBezTo>
                  <a:pt x="88" y="27"/>
                  <a:pt x="88" y="25"/>
                  <a:pt x="88" y="22"/>
                </a:cubicBezTo>
                <a:cubicBezTo>
                  <a:pt x="88" y="10"/>
                  <a:pt x="78" y="0"/>
                  <a:pt x="6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p>
        </p:txBody>
      </p:sp>
      <p:sp>
        <p:nvSpPr>
          <p:cNvPr id="33" name="Freeform 123"/>
          <p:cNvSpPr>
            <a:spLocks noEditPoints="1"/>
          </p:cNvSpPr>
          <p:nvPr/>
        </p:nvSpPr>
        <p:spPr bwMode="auto">
          <a:xfrm>
            <a:off x="4398010" y="2308225"/>
            <a:ext cx="1112520" cy="941705"/>
          </a:xfrm>
          <a:custGeom>
            <a:avLst/>
            <a:gdLst>
              <a:gd name="T0" fmla="*/ 66 w 88"/>
              <a:gd name="T1" fmla="*/ 4 h 76"/>
              <a:gd name="T2" fmla="*/ 84 w 88"/>
              <a:gd name="T3" fmla="*/ 22 h 76"/>
              <a:gd name="T4" fmla="*/ 83 w 88"/>
              <a:gd name="T5" fmla="*/ 28 h 76"/>
              <a:gd name="T6" fmla="*/ 44 w 88"/>
              <a:gd name="T7" fmla="*/ 71 h 76"/>
              <a:gd name="T8" fmla="*/ 5 w 88"/>
              <a:gd name="T9" fmla="*/ 28 h 76"/>
              <a:gd name="T10" fmla="*/ 4 w 88"/>
              <a:gd name="T11" fmla="*/ 22 h 76"/>
              <a:gd name="T12" fmla="*/ 22 w 88"/>
              <a:gd name="T13" fmla="*/ 4 h 76"/>
              <a:gd name="T14" fmla="*/ 40 w 88"/>
              <a:gd name="T15" fmla="*/ 22 h 76"/>
              <a:gd name="T16" fmla="*/ 48 w 88"/>
              <a:gd name="T17" fmla="*/ 22 h 76"/>
              <a:gd name="T18" fmla="*/ 66 w 88"/>
              <a:gd name="T19" fmla="*/ 4 h 76"/>
              <a:gd name="T20" fmla="*/ 66 w 88"/>
              <a:gd name="T21" fmla="*/ 0 h 76"/>
              <a:gd name="T22" fmla="*/ 44 w 88"/>
              <a:gd name="T23" fmla="*/ 22 h 76"/>
              <a:gd name="T24" fmla="*/ 22 w 88"/>
              <a:gd name="T25" fmla="*/ 0 h 76"/>
              <a:gd name="T26" fmla="*/ 0 w 88"/>
              <a:gd name="T27" fmla="*/ 22 h 76"/>
              <a:gd name="T28" fmla="*/ 1 w 88"/>
              <a:gd name="T29" fmla="*/ 29 h 76"/>
              <a:gd name="T30" fmla="*/ 44 w 88"/>
              <a:gd name="T31" fmla="*/ 76 h 76"/>
              <a:gd name="T32" fmla="*/ 87 w 88"/>
              <a:gd name="T33" fmla="*/ 29 h 76"/>
              <a:gd name="T34" fmla="*/ 88 w 88"/>
              <a:gd name="T35" fmla="*/ 22 h 76"/>
              <a:gd name="T36" fmla="*/ 66 w 88"/>
              <a:gd name="T3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8" h="76">
                <a:moveTo>
                  <a:pt x="66" y="4"/>
                </a:moveTo>
                <a:cubicBezTo>
                  <a:pt x="76" y="4"/>
                  <a:pt x="84" y="12"/>
                  <a:pt x="84" y="22"/>
                </a:cubicBezTo>
                <a:cubicBezTo>
                  <a:pt x="84" y="24"/>
                  <a:pt x="84" y="26"/>
                  <a:pt x="83" y="28"/>
                </a:cubicBezTo>
                <a:cubicBezTo>
                  <a:pt x="77" y="45"/>
                  <a:pt x="52" y="65"/>
                  <a:pt x="44" y="71"/>
                </a:cubicBezTo>
                <a:cubicBezTo>
                  <a:pt x="36" y="65"/>
                  <a:pt x="11" y="45"/>
                  <a:pt x="5" y="28"/>
                </a:cubicBezTo>
                <a:cubicBezTo>
                  <a:pt x="4" y="26"/>
                  <a:pt x="4" y="24"/>
                  <a:pt x="4" y="22"/>
                </a:cubicBezTo>
                <a:cubicBezTo>
                  <a:pt x="4" y="12"/>
                  <a:pt x="12" y="4"/>
                  <a:pt x="22" y="4"/>
                </a:cubicBezTo>
                <a:cubicBezTo>
                  <a:pt x="32" y="4"/>
                  <a:pt x="40" y="12"/>
                  <a:pt x="40" y="22"/>
                </a:cubicBezTo>
                <a:cubicBezTo>
                  <a:pt x="48" y="22"/>
                  <a:pt x="48" y="22"/>
                  <a:pt x="48" y="22"/>
                </a:cubicBezTo>
                <a:cubicBezTo>
                  <a:pt x="48" y="12"/>
                  <a:pt x="56" y="4"/>
                  <a:pt x="66" y="4"/>
                </a:cubicBezTo>
                <a:moveTo>
                  <a:pt x="66" y="0"/>
                </a:moveTo>
                <a:cubicBezTo>
                  <a:pt x="54" y="0"/>
                  <a:pt x="44" y="10"/>
                  <a:pt x="44" y="22"/>
                </a:cubicBezTo>
                <a:cubicBezTo>
                  <a:pt x="44" y="10"/>
                  <a:pt x="34" y="0"/>
                  <a:pt x="22" y="0"/>
                </a:cubicBezTo>
                <a:cubicBezTo>
                  <a:pt x="10" y="0"/>
                  <a:pt x="0" y="10"/>
                  <a:pt x="0" y="22"/>
                </a:cubicBezTo>
                <a:cubicBezTo>
                  <a:pt x="0" y="25"/>
                  <a:pt x="0" y="27"/>
                  <a:pt x="1" y="29"/>
                </a:cubicBezTo>
                <a:cubicBezTo>
                  <a:pt x="9" y="51"/>
                  <a:pt x="44" y="76"/>
                  <a:pt x="44" y="76"/>
                </a:cubicBezTo>
                <a:cubicBezTo>
                  <a:pt x="44" y="76"/>
                  <a:pt x="79" y="51"/>
                  <a:pt x="87" y="29"/>
                </a:cubicBezTo>
                <a:cubicBezTo>
                  <a:pt x="88" y="27"/>
                  <a:pt x="88" y="25"/>
                  <a:pt x="88" y="22"/>
                </a:cubicBezTo>
                <a:cubicBezTo>
                  <a:pt x="88" y="10"/>
                  <a:pt x="78" y="0"/>
                  <a:pt x="66" y="0"/>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stretch>
            <a:fillRect/>
          </a:stretch>
        </p:blipFill>
        <p:spPr>
          <a:xfrm>
            <a:off x="0" y="0"/>
            <a:ext cx="4546937" cy="5458529"/>
          </a:xfrm>
          <a:prstGeom prst="rect">
            <a:avLst/>
          </a:prstGeom>
        </p:spPr>
      </p:pic>
      <p:grpSp>
        <p:nvGrpSpPr>
          <p:cNvPr id="4" name="Group 7出自【趣你的PPT】(微信:qunideppt)：最优质的PPT资源库"/>
          <p:cNvGrpSpPr/>
          <p:nvPr/>
        </p:nvGrpSpPr>
        <p:grpSpPr>
          <a:xfrm>
            <a:off x="5747766" y="2118875"/>
            <a:ext cx="4165854" cy="2051230"/>
            <a:chOff x="6006846" y="2368370"/>
            <a:chExt cx="4165854" cy="2051230"/>
          </a:xfrm>
        </p:grpSpPr>
        <p:sp>
          <p:nvSpPr>
            <p:cNvPr id="5" name="出自【趣你的PPT】(微信:qunideppt)：最优质的PPT资源库"/>
            <p:cNvSpPr txBox="1"/>
            <p:nvPr/>
          </p:nvSpPr>
          <p:spPr>
            <a:xfrm>
              <a:off x="6006846" y="2368370"/>
              <a:ext cx="4165854" cy="1200329"/>
            </a:xfrm>
            <a:prstGeom prst="rect">
              <a:avLst/>
            </a:prstGeom>
            <a:noFill/>
          </p:spPr>
          <p:txBody>
            <a:bodyPr wrap="square" rtlCol="0">
              <a:spAutoFit/>
            </a:bodyPr>
            <a:lstStyle/>
            <a:p>
              <a:r>
                <a:rPr lang="en-US" altLang="zh-CN" sz="7200" b="1" i="1" dirty="0">
                  <a:solidFill>
                    <a:prstClr val="black">
                      <a:lumMod val="75000"/>
                      <a:lumOff val="25000"/>
                    </a:prstClr>
                  </a:solidFill>
                  <a:latin typeface="微软雅黑" panose="020B0503020204020204" pitchFamily="34" charset="-122"/>
                  <a:ea typeface="微软雅黑" panose="020B0503020204020204" pitchFamily="34" charset="-122"/>
                </a:rPr>
                <a:t>PART </a:t>
              </a:r>
              <a:r>
                <a:rPr lang="en-US" altLang="zh-CN" sz="7200" b="1" i="1" dirty="0" smtClean="0">
                  <a:solidFill>
                    <a:srgbClr val="92D050"/>
                  </a:solidFill>
                  <a:latin typeface="微软雅黑" panose="020B0503020204020204" pitchFamily="34" charset="-122"/>
                  <a:ea typeface="微软雅黑" panose="020B0503020204020204" pitchFamily="34" charset="-122"/>
                </a:rPr>
                <a:t>03</a:t>
              </a:r>
              <a:endParaRPr lang="zh-CN" altLang="en-US" sz="7200" b="1" i="1" dirty="0">
                <a:solidFill>
                  <a:srgbClr val="92D050"/>
                </a:solidFill>
                <a:latin typeface="微软雅黑" panose="020B0503020204020204" pitchFamily="34" charset="-122"/>
                <a:ea typeface="微软雅黑" panose="020B0503020204020204" pitchFamily="34" charset="-122"/>
              </a:endParaRPr>
            </a:p>
          </p:txBody>
        </p:sp>
        <p:sp>
          <p:nvSpPr>
            <p:cNvPr id="6" name="出自【趣你的PPT】(微信:qunideppt)：最优质的PPT资源库"/>
            <p:cNvSpPr/>
            <p:nvPr/>
          </p:nvSpPr>
          <p:spPr>
            <a:xfrm>
              <a:off x="6108700" y="3568699"/>
              <a:ext cx="3860800" cy="85090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出自【趣你的PPT】(微信:qunideppt)：最优质的PPT资源库"/>
            <p:cNvSpPr txBox="1"/>
            <p:nvPr/>
          </p:nvSpPr>
          <p:spPr>
            <a:xfrm>
              <a:off x="6045200" y="3640206"/>
              <a:ext cx="3924300" cy="707886"/>
            </a:xfrm>
            <a:prstGeom prst="rect">
              <a:avLst/>
            </a:prstGeom>
            <a:noFill/>
          </p:spPr>
          <p:txBody>
            <a:bodyPr wrap="square" rtlCol="0">
              <a:spAutoFit/>
            </a:bodyPr>
            <a:lstStyle/>
            <a:p>
              <a:pPr algn="ctr"/>
              <a:r>
                <a:rPr lang="zh-CN" altLang="en-US" sz="4000" b="1" dirty="0" smtClean="0">
                  <a:solidFill>
                    <a:prstClr val="white"/>
                  </a:solidFill>
                  <a:latin typeface="微软雅黑" panose="020B0503020204020204" pitchFamily="34" charset="-122"/>
                  <a:ea typeface="微软雅黑" panose="020B0503020204020204" pitchFamily="34" charset="-122"/>
                </a:rPr>
                <a:t>反思与经验</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grpSp>
      <p:sp>
        <p:nvSpPr>
          <p:cNvPr id="3" name="文本框 2"/>
          <p:cNvSpPr txBox="1"/>
          <p:nvPr/>
        </p:nvSpPr>
        <p:spPr>
          <a:xfrm>
            <a:off x="4320540" y="4923155"/>
            <a:ext cx="6918960" cy="762000"/>
          </a:xfrm>
          <a:prstGeom prst="rect">
            <a:avLst/>
          </a:prstGeom>
          <a:noFill/>
        </p:spPr>
        <p:txBody>
          <a:bodyPr wrap="none" rtlCol="0">
            <a:spAutoFit/>
          </a:bodyPr>
          <a:p>
            <a:pPr algn="l"/>
            <a:r>
              <a:rPr lang="zh-CN" altLang="en-US" sz="4400" b="1">
                <a:solidFill>
                  <a:srgbClr val="31BD3D"/>
                </a:solidFill>
              </a:rPr>
              <a:t>深度思考让勤奋工作更高效</a:t>
            </a:r>
            <a:endParaRPr lang="zh-CN" altLang="en-US" sz="4400" b="1">
              <a:solidFill>
                <a:srgbClr val="31BD3D"/>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rot="10800000">
            <a:off x="-1" y="-1"/>
            <a:ext cx="1083318" cy="1076960"/>
          </a:xfrm>
          <a:prstGeom prst="rect">
            <a:avLst/>
          </a:prstGeom>
        </p:spPr>
      </p:pic>
      <p:grpSp>
        <p:nvGrpSpPr>
          <p:cNvPr id="4" name="组合 3"/>
          <p:cNvGrpSpPr/>
          <p:nvPr/>
        </p:nvGrpSpPr>
        <p:grpSpPr>
          <a:xfrm>
            <a:off x="1203418" y="1999130"/>
            <a:ext cx="4148512" cy="4033384"/>
            <a:chOff x="1017431" y="1226711"/>
            <a:chExt cx="4250029" cy="4250029"/>
          </a:xfrm>
        </p:grpSpPr>
        <p:grpSp>
          <p:nvGrpSpPr>
            <p:cNvPr id="5" name="组合 4"/>
            <p:cNvGrpSpPr/>
            <p:nvPr/>
          </p:nvGrpSpPr>
          <p:grpSpPr>
            <a:xfrm>
              <a:off x="1017431" y="1226711"/>
              <a:ext cx="4250029" cy="4250029"/>
              <a:chOff x="3296991" y="1378038"/>
              <a:chExt cx="3760631" cy="3760631"/>
            </a:xfrm>
          </p:grpSpPr>
          <p:sp>
            <p:nvSpPr>
              <p:cNvPr id="11" name="饼形 10"/>
              <p:cNvSpPr/>
              <p:nvPr/>
            </p:nvSpPr>
            <p:spPr>
              <a:xfrm>
                <a:off x="5177307" y="2318196"/>
                <a:ext cx="1880315" cy="1880315"/>
              </a:xfrm>
              <a:prstGeom prst="pie">
                <a:avLst>
                  <a:gd name="adj1" fmla="val 0"/>
                  <a:gd name="adj2" fmla="val 10799998"/>
                </a:avLst>
              </a:prstGeom>
              <a:solidFill>
                <a:srgbClr val="31B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饼形 11"/>
              <p:cNvSpPr/>
              <p:nvPr/>
            </p:nvSpPr>
            <p:spPr>
              <a:xfrm rot="5400000">
                <a:off x="4237150" y="3258354"/>
                <a:ext cx="1880315" cy="1880315"/>
              </a:xfrm>
              <a:prstGeom prst="pie">
                <a:avLst>
                  <a:gd name="adj1" fmla="val 0"/>
                  <a:gd name="adj2" fmla="val 10799998"/>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饼形 12"/>
              <p:cNvSpPr/>
              <p:nvPr/>
            </p:nvSpPr>
            <p:spPr>
              <a:xfrm rot="16200000">
                <a:off x="4237149" y="1378038"/>
                <a:ext cx="1880315" cy="1880315"/>
              </a:xfrm>
              <a:prstGeom prst="pie">
                <a:avLst>
                  <a:gd name="adj1" fmla="val 0"/>
                  <a:gd name="adj2" fmla="val 10799998"/>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饼形 13"/>
              <p:cNvSpPr/>
              <p:nvPr/>
            </p:nvSpPr>
            <p:spPr>
              <a:xfrm rot="10800000">
                <a:off x="3296991" y="2318195"/>
                <a:ext cx="1880315" cy="1880315"/>
              </a:xfrm>
              <a:prstGeom prst="pie">
                <a:avLst>
                  <a:gd name="adj1" fmla="val 0"/>
                  <a:gd name="adj2" fmla="val 10799998"/>
                </a:avLst>
              </a:prstGeom>
              <a:solidFill>
                <a:srgbClr val="31BD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椭圆 14"/>
              <p:cNvSpPr/>
              <p:nvPr/>
            </p:nvSpPr>
            <p:spPr>
              <a:xfrm>
                <a:off x="4997001" y="3078049"/>
                <a:ext cx="360609" cy="36060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2" cstate="screen"/>
            <a:stretch>
              <a:fillRect/>
            </a:stretch>
          </p:blipFill>
          <p:spPr>
            <a:xfrm>
              <a:off x="1537246" y="2611683"/>
              <a:ext cx="648041" cy="650477"/>
            </a:xfrm>
            <a:prstGeom prst="rect">
              <a:avLst/>
            </a:prstGeom>
          </p:spPr>
        </p:pic>
        <p:pic>
          <p:nvPicPr>
            <p:cNvPr id="7" name="图片 6"/>
            <p:cNvPicPr>
              <a:picLocks noChangeAspect="1"/>
            </p:cNvPicPr>
            <p:nvPr/>
          </p:nvPicPr>
          <p:blipFill>
            <a:blip r:embed="rId3" cstate="screen"/>
            <a:stretch>
              <a:fillRect/>
            </a:stretch>
          </p:blipFill>
          <p:spPr>
            <a:xfrm>
              <a:off x="2376900" y="4414231"/>
              <a:ext cx="561776" cy="561776"/>
            </a:xfrm>
            <a:prstGeom prst="rect">
              <a:avLst/>
            </a:prstGeom>
          </p:spPr>
        </p:pic>
        <p:pic>
          <p:nvPicPr>
            <p:cNvPr id="8" name="图片 7"/>
            <p:cNvPicPr>
              <a:picLocks noChangeAspect="1"/>
            </p:cNvPicPr>
            <p:nvPr/>
          </p:nvPicPr>
          <p:blipFill>
            <a:blip r:embed="rId4" cstate="screen"/>
            <a:stretch>
              <a:fillRect/>
            </a:stretch>
          </p:blipFill>
          <p:spPr>
            <a:xfrm>
              <a:off x="3204432" y="1675450"/>
              <a:ext cx="787774" cy="784824"/>
            </a:xfrm>
            <a:prstGeom prst="rect">
              <a:avLst/>
            </a:prstGeom>
          </p:spPr>
        </p:pic>
        <p:pic>
          <p:nvPicPr>
            <p:cNvPr id="10" name="图片 9"/>
            <p:cNvPicPr>
              <a:picLocks noChangeAspect="1"/>
            </p:cNvPicPr>
            <p:nvPr/>
          </p:nvPicPr>
          <p:blipFill>
            <a:blip r:embed="rId5" cstate="screen"/>
            <a:stretch>
              <a:fillRect/>
            </a:stretch>
          </p:blipFill>
          <p:spPr>
            <a:xfrm>
              <a:off x="3932717" y="3416058"/>
              <a:ext cx="834784" cy="834784"/>
            </a:xfrm>
            <a:prstGeom prst="rect">
              <a:avLst/>
            </a:prstGeom>
          </p:spPr>
        </p:pic>
      </p:grpSp>
      <p:grpSp>
        <p:nvGrpSpPr>
          <p:cNvPr id="16" name="组合 15"/>
          <p:cNvGrpSpPr/>
          <p:nvPr/>
        </p:nvGrpSpPr>
        <p:grpSpPr>
          <a:xfrm>
            <a:off x="6398390" y="1744768"/>
            <a:ext cx="4801409" cy="902732"/>
            <a:chOff x="6398390" y="1744768"/>
            <a:chExt cx="4801409" cy="902732"/>
          </a:xfrm>
        </p:grpSpPr>
        <p:sp>
          <p:nvSpPr>
            <p:cNvPr id="17" name="椭圆 16"/>
            <p:cNvSpPr/>
            <p:nvPr/>
          </p:nvSpPr>
          <p:spPr>
            <a:xfrm>
              <a:off x="6398390" y="1999130"/>
              <a:ext cx="442709" cy="442709"/>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t>1</a:t>
              </a:r>
              <a:endParaRPr lang="zh-CN" altLang="en-US" sz="2000" dirty="0"/>
            </a:p>
          </p:txBody>
        </p:sp>
        <p:grpSp>
          <p:nvGrpSpPr>
            <p:cNvPr id="18" name="组合 17"/>
            <p:cNvGrpSpPr/>
            <p:nvPr/>
          </p:nvGrpSpPr>
          <p:grpSpPr>
            <a:xfrm>
              <a:off x="6949986" y="1744768"/>
              <a:ext cx="4249813" cy="902732"/>
              <a:chOff x="7173747" y="1043873"/>
              <a:chExt cx="4249813" cy="902732"/>
            </a:xfrm>
          </p:grpSpPr>
          <p:sp>
            <p:nvSpPr>
              <p:cNvPr id="19" name="矩形 18"/>
              <p:cNvSpPr/>
              <p:nvPr/>
            </p:nvSpPr>
            <p:spPr>
              <a:xfrm>
                <a:off x="7173747" y="1413840"/>
                <a:ext cx="4249813" cy="532765"/>
              </a:xfrm>
              <a:prstGeom prst="rect">
                <a:avLst/>
              </a:prstGeom>
              <a:ln>
                <a:noFill/>
              </a:ln>
            </p:spPr>
            <p:txBody>
              <a:bodyPr wrap="square">
                <a:spAutoFit/>
              </a:bodyPr>
              <a:lstStyle/>
              <a:p>
                <a:pPr algn="just"/>
                <a:r>
                  <a:rPr sz="1400" dirty="0">
                    <a:latin typeface="微软雅黑" panose="020B0503020204020204" pitchFamily="34" charset="-122"/>
                    <a:ea typeface="微软雅黑" panose="020B0503020204020204" pitchFamily="34" charset="-122"/>
                  </a:rPr>
                  <a:t>业务代码一样可以有各种技巧，例如可以使用封装和抽象使得业务代码更具可扩展性</a:t>
                </a:r>
                <a:endParaRPr sz="1400" dirty="0">
                  <a:latin typeface="微软雅黑" panose="020B0503020204020204" pitchFamily="34" charset="-122"/>
                  <a:ea typeface="微软雅黑" panose="020B0503020204020204" pitchFamily="34" charset="-122"/>
                </a:endParaRPr>
              </a:p>
            </p:txBody>
          </p:sp>
          <p:sp>
            <p:nvSpPr>
              <p:cNvPr id="20" name="文本框 19"/>
              <p:cNvSpPr txBox="1"/>
              <p:nvPr/>
            </p:nvSpPr>
            <p:spPr>
              <a:xfrm>
                <a:off x="7173747" y="1043873"/>
                <a:ext cx="2742565" cy="384810"/>
              </a:xfrm>
              <a:prstGeom prst="rect">
                <a:avLst/>
              </a:prstGeom>
              <a:noFill/>
            </p:spPr>
            <p:txBody>
              <a:bodyPr wrap="square" rtlCol="0">
                <a:spAutoFit/>
              </a:bodyPr>
              <a:lstStyle/>
              <a:p>
                <a:r>
                  <a:rPr lang="zh-CN" altLang="en-US" b="1" dirty="0">
                    <a:latin typeface="微软雅黑" panose="020B0503020204020204" pitchFamily="34" charset="-122"/>
                    <a:ea typeface="微软雅黑" panose="020B0503020204020204" pitchFamily="34" charset="-122"/>
                  </a:rPr>
                  <a:t>业务代码一样很牛</a:t>
                </a:r>
                <a:endParaRPr lang="zh-CN" altLang="en-US" b="1" dirty="0">
                  <a:latin typeface="微软雅黑" panose="020B0503020204020204" pitchFamily="34" charset="-122"/>
                  <a:ea typeface="微软雅黑" panose="020B0503020204020204" pitchFamily="34" charset="-122"/>
                </a:endParaRPr>
              </a:p>
            </p:txBody>
          </p:sp>
        </p:grpSp>
      </p:grpSp>
      <p:grpSp>
        <p:nvGrpSpPr>
          <p:cNvPr id="21" name="组合 20"/>
          <p:cNvGrpSpPr/>
          <p:nvPr/>
        </p:nvGrpSpPr>
        <p:grpSpPr>
          <a:xfrm>
            <a:off x="6398390" y="2867227"/>
            <a:ext cx="4801409" cy="902097"/>
            <a:chOff x="6398390" y="1745403"/>
            <a:chExt cx="4801409" cy="902097"/>
          </a:xfrm>
        </p:grpSpPr>
        <p:sp>
          <p:nvSpPr>
            <p:cNvPr id="22" name="椭圆 21"/>
            <p:cNvSpPr/>
            <p:nvPr/>
          </p:nvSpPr>
          <p:spPr>
            <a:xfrm>
              <a:off x="6398390" y="1999130"/>
              <a:ext cx="442709" cy="442709"/>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t>2</a:t>
              </a:r>
              <a:endParaRPr lang="zh-CN" altLang="en-US" sz="2000" dirty="0"/>
            </a:p>
          </p:txBody>
        </p:sp>
        <p:grpSp>
          <p:nvGrpSpPr>
            <p:cNvPr id="23" name="组合 22"/>
            <p:cNvGrpSpPr/>
            <p:nvPr/>
          </p:nvGrpSpPr>
          <p:grpSpPr>
            <a:xfrm>
              <a:off x="6949986" y="1745403"/>
              <a:ext cx="4249813" cy="902097"/>
              <a:chOff x="7173747" y="1044508"/>
              <a:chExt cx="4249813" cy="902097"/>
            </a:xfrm>
          </p:grpSpPr>
          <p:sp>
            <p:nvSpPr>
              <p:cNvPr id="24" name="矩形 23"/>
              <p:cNvSpPr/>
              <p:nvPr/>
            </p:nvSpPr>
            <p:spPr>
              <a:xfrm>
                <a:off x="7173747" y="1413840"/>
                <a:ext cx="4249813" cy="532765"/>
              </a:xfrm>
              <a:prstGeom prst="rect">
                <a:avLst/>
              </a:prstGeom>
              <a:ln>
                <a:noFill/>
              </a:ln>
            </p:spPr>
            <p:txBody>
              <a:bodyPr wrap="square">
                <a:spAutoFit/>
              </a:bodyPr>
              <a:lstStyle/>
              <a:p>
                <a:pPr algn="just"/>
                <a:r>
                  <a:rPr lang="zh-CN" sz="1400" dirty="0">
                    <a:latin typeface="微软雅黑" panose="020B0503020204020204" pitchFamily="34" charset="-122"/>
                    <a:ea typeface="微软雅黑" panose="020B0503020204020204" pitchFamily="34" charset="-122"/>
                  </a:rPr>
                  <a:t>在工作中学习和提升，因为学以致用或者有实例参考，学习的效果是最好的</a:t>
                </a:r>
                <a:endParaRPr lang="zh-CN" sz="1400" dirty="0">
                  <a:latin typeface="微软雅黑" panose="020B0503020204020204" pitchFamily="34" charset="-122"/>
                  <a:ea typeface="微软雅黑" panose="020B0503020204020204" pitchFamily="34" charset="-122"/>
                </a:endParaRPr>
              </a:p>
            </p:txBody>
          </p:sp>
          <p:sp>
            <p:nvSpPr>
              <p:cNvPr id="25" name="文本框 24"/>
              <p:cNvSpPr txBox="1"/>
              <p:nvPr/>
            </p:nvSpPr>
            <p:spPr>
              <a:xfrm>
                <a:off x="7173747" y="1044508"/>
                <a:ext cx="2580640" cy="384810"/>
              </a:xfrm>
              <a:prstGeom prst="rect">
                <a:avLst/>
              </a:prstGeom>
              <a:noFill/>
            </p:spPr>
            <p:txBody>
              <a:bodyPr wrap="square" rtlCol="0">
                <a:spAutoFit/>
              </a:bodyPr>
              <a:lstStyle/>
              <a:p>
                <a:r>
                  <a:rPr lang="zh-CN" altLang="en-US" b="1" dirty="0">
                    <a:latin typeface="微软雅黑" panose="020B0503020204020204" pitchFamily="34" charset="-122"/>
                    <a:ea typeface="微软雅黑" panose="020B0503020204020204" pitchFamily="34" charset="-122"/>
                  </a:rPr>
                  <a:t>业务中学习</a:t>
                </a:r>
                <a:endParaRPr lang="zh-CN" altLang="en-US" b="1" dirty="0">
                  <a:latin typeface="微软雅黑" panose="020B0503020204020204" pitchFamily="34" charset="-122"/>
                  <a:ea typeface="微软雅黑" panose="020B0503020204020204" pitchFamily="34" charset="-122"/>
                </a:endParaRPr>
              </a:p>
            </p:txBody>
          </p:sp>
        </p:grpSp>
      </p:grpSp>
      <p:grpSp>
        <p:nvGrpSpPr>
          <p:cNvPr id="26" name="组合 25"/>
          <p:cNvGrpSpPr/>
          <p:nvPr/>
        </p:nvGrpSpPr>
        <p:grpSpPr>
          <a:xfrm>
            <a:off x="6398390" y="4076875"/>
            <a:ext cx="4801409" cy="902097"/>
            <a:chOff x="6398390" y="1745403"/>
            <a:chExt cx="4801409" cy="902097"/>
          </a:xfrm>
        </p:grpSpPr>
        <p:sp>
          <p:nvSpPr>
            <p:cNvPr id="27" name="椭圆 26"/>
            <p:cNvSpPr/>
            <p:nvPr/>
          </p:nvSpPr>
          <p:spPr>
            <a:xfrm>
              <a:off x="6398390" y="1999130"/>
              <a:ext cx="442709" cy="442709"/>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t>3</a:t>
              </a:r>
              <a:endParaRPr lang="zh-CN" altLang="en-US" sz="2000" dirty="0"/>
            </a:p>
          </p:txBody>
        </p:sp>
        <p:grpSp>
          <p:nvGrpSpPr>
            <p:cNvPr id="28" name="组合 27"/>
            <p:cNvGrpSpPr/>
            <p:nvPr/>
          </p:nvGrpSpPr>
          <p:grpSpPr>
            <a:xfrm>
              <a:off x="6949986" y="1745403"/>
              <a:ext cx="4249813" cy="902097"/>
              <a:chOff x="7173747" y="1044508"/>
              <a:chExt cx="4249813" cy="902097"/>
            </a:xfrm>
          </p:grpSpPr>
          <p:sp>
            <p:nvSpPr>
              <p:cNvPr id="29" name="矩形 28"/>
              <p:cNvSpPr/>
              <p:nvPr/>
            </p:nvSpPr>
            <p:spPr>
              <a:xfrm>
                <a:off x="7173747" y="1413840"/>
                <a:ext cx="4249813" cy="532765"/>
              </a:xfrm>
              <a:prstGeom prst="rect">
                <a:avLst/>
              </a:prstGeom>
              <a:ln>
                <a:noFill/>
              </a:ln>
            </p:spPr>
            <p:txBody>
              <a:bodyPr wrap="square">
                <a:spAutoFit/>
              </a:bodyPr>
              <a:lstStyle/>
              <a:p>
                <a:pPr algn="just"/>
                <a:r>
                  <a:rPr sz="1400" dirty="0">
                    <a:latin typeface="微软雅黑" panose="020B0503020204020204" pitchFamily="34" charset="-122"/>
                    <a:ea typeface="微软雅黑" panose="020B0503020204020204" pitchFamily="34" charset="-122"/>
                  </a:rPr>
                  <a:t>需求分析的时候更加准确</a:t>
                </a:r>
                <a:r>
                  <a:rPr lang="zh-CN" sz="1400" dirty="0">
                    <a:latin typeface="微软雅黑" panose="020B0503020204020204" pitchFamily="34" charset="-122"/>
                    <a:ea typeface="微软雅黑" panose="020B0503020204020204" pitchFamily="34" charset="-122"/>
                  </a:rPr>
                  <a:t>，问题处理的时候更加快速，方案设计的时候考虑更加周全</a:t>
                </a:r>
                <a:endParaRPr lang="zh-CN" sz="1400" dirty="0">
                  <a:latin typeface="微软雅黑" panose="020B0503020204020204" pitchFamily="34" charset="-122"/>
                  <a:ea typeface="微软雅黑" panose="020B0503020204020204" pitchFamily="34" charset="-122"/>
                </a:endParaRPr>
              </a:p>
            </p:txBody>
          </p:sp>
          <p:sp>
            <p:nvSpPr>
              <p:cNvPr id="30" name="文本框 29"/>
              <p:cNvSpPr txBox="1"/>
              <p:nvPr/>
            </p:nvSpPr>
            <p:spPr>
              <a:xfrm>
                <a:off x="7173747" y="1044508"/>
                <a:ext cx="2225040" cy="384810"/>
              </a:xfrm>
              <a:prstGeom prst="rect">
                <a:avLst/>
              </a:prstGeom>
              <a:noFill/>
            </p:spPr>
            <p:txBody>
              <a:bodyPr wrap="square" rtlCol="0">
                <a:spAutoFit/>
              </a:bodyPr>
              <a:lstStyle/>
              <a:p>
                <a:r>
                  <a:rPr lang="zh-CN" altLang="en-US" b="1" dirty="0">
                    <a:latin typeface="微软雅黑" panose="020B0503020204020204" pitchFamily="34" charset="-122"/>
                    <a:ea typeface="微软雅黑" panose="020B0503020204020204" pitchFamily="34" charset="-122"/>
                  </a:rPr>
                  <a:t>熟悉更多的业务</a:t>
                </a:r>
                <a:endParaRPr lang="zh-CN" altLang="en-US" b="1" dirty="0">
                  <a:latin typeface="微软雅黑" panose="020B0503020204020204" pitchFamily="34" charset="-122"/>
                  <a:ea typeface="微软雅黑" panose="020B0503020204020204" pitchFamily="34" charset="-122"/>
                </a:endParaRPr>
              </a:p>
            </p:txBody>
          </p:sp>
        </p:grpSp>
      </p:grpSp>
      <p:grpSp>
        <p:nvGrpSpPr>
          <p:cNvPr id="31" name="组合 30"/>
          <p:cNvGrpSpPr/>
          <p:nvPr/>
        </p:nvGrpSpPr>
        <p:grpSpPr>
          <a:xfrm>
            <a:off x="6398390" y="5245279"/>
            <a:ext cx="4801409" cy="902097"/>
            <a:chOff x="6398390" y="1745403"/>
            <a:chExt cx="4801409" cy="902097"/>
          </a:xfrm>
        </p:grpSpPr>
        <p:sp>
          <p:nvSpPr>
            <p:cNvPr id="32" name="椭圆 31"/>
            <p:cNvSpPr/>
            <p:nvPr/>
          </p:nvSpPr>
          <p:spPr>
            <a:xfrm>
              <a:off x="6398390" y="1999130"/>
              <a:ext cx="442709" cy="442709"/>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t>4</a:t>
              </a:r>
              <a:endParaRPr lang="zh-CN" altLang="en-US" sz="2000" dirty="0"/>
            </a:p>
          </p:txBody>
        </p:sp>
        <p:grpSp>
          <p:nvGrpSpPr>
            <p:cNvPr id="33" name="组合 32"/>
            <p:cNvGrpSpPr/>
            <p:nvPr/>
          </p:nvGrpSpPr>
          <p:grpSpPr>
            <a:xfrm>
              <a:off x="6949986" y="1745403"/>
              <a:ext cx="4249813" cy="902097"/>
              <a:chOff x="7173747" y="1044508"/>
              <a:chExt cx="4249813" cy="902097"/>
            </a:xfrm>
          </p:grpSpPr>
          <p:sp>
            <p:nvSpPr>
              <p:cNvPr id="34" name="矩形 33"/>
              <p:cNvSpPr/>
              <p:nvPr/>
            </p:nvSpPr>
            <p:spPr>
              <a:xfrm>
                <a:off x="7173747" y="1413840"/>
                <a:ext cx="4249813" cy="532765"/>
              </a:xfrm>
              <a:prstGeom prst="rect">
                <a:avLst/>
              </a:prstGeom>
              <a:ln>
                <a:noFill/>
              </a:ln>
            </p:spPr>
            <p:txBody>
              <a:bodyPr wrap="square">
                <a:spAutoFit/>
              </a:bodyPr>
              <a:lstStyle/>
              <a:p>
                <a:pPr algn="just"/>
                <a:r>
                  <a:rPr sz="1400" dirty="0">
                    <a:latin typeface="微软雅黑" panose="020B0503020204020204" pitchFamily="34" charset="-122"/>
                    <a:ea typeface="微软雅黑" panose="020B0503020204020204" pitchFamily="34" charset="-122"/>
                  </a:rPr>
                  <a:t>框架有可能要改进，组件可能要替换，现有技术可能已经无法满足业务需求</a:t>
                </a:r>
                <a:r>
                  <a:rPr lang="zh-CN" sz="1400" dirty="0">
                    <a:latin typeface="微软雅黑" panose="020B0503020204020204" pitchFamily="34" charset="-122"/>
                    <a:ea typeface="微软雅黑" panose="020B0503020204020204" pitchFamily="34" charset="-122"/>
                  </a:rPr>
                  <a:t>。</a:t>
                </a:r>
                <a:endParaRPr lang="zh-CN" sz="1400" dirty="0">
                  <a:latin typeface="微软雅黑" panose="020B0503020204020204" pitchFamily="34" charset="-122"/>
                  <a:ea typeface="微软雅黑" panose="020B0503020204020204" pitchFamily="34" charset="-122"/>
                </a:endParaRPr>
              </a:p>
            </p:txBody>
          </p:sp>
          <p:sp>
            <p:nvSpPr>
              <p:cNvPr id="35" name="文本框 34"/>
              <p:cNvSpPr txBox="1"/>
              <p:nvPr/>
            </p:nvSpPr>
            <p:spPr>
              <a:xfrm>
                <a:off x="7173747" y="1044508"/>
                <a:ext cx="3470910" cy="384810"/>
              </a:xfrm>
              <a:prstGeom prst="rect">
                <a:avLst/>
              </a:prstGeom>
              <a:noFill/>
            </p:spPr>
            <p:txBody>
              <a:bodyPr wrap="square" rtlCol="0">
                <a:spAutoFit/>
              </a:bodyPr>
              <a:lstStyle/>
              <a:p>
                <a:r>
                  <a:rPr lang="zh-CN" altLang="en-US" b="1" dirty="0">
                    <a:latin typeface="微软雅黑" panose="020B0503020204020204" pitchFamily="34" charset="-122"/>
                    <a:ea typeface="微软雅黑" panose="020B0503020204020204" pitchFamily="34" charset="-122"/>
                  </a:rPr>
                  <a:t>唯一不变的只有变化</a:t>
                </a:r>
                <a:endParaRPr lang="zh-CN" altLang="en-US" b="1" dirty="0">
                  <a:latin typeface="微软雅黑" panose="020B0503020204020204" pitchFamily="34" charset="-122"/>
                  <a:ea typeface="微软雅黑" panose="020B0503020204020204" pitchFamily="34" charset="-122"/>
                </a:endParaRPr>
              </a:p>
            </p:txBody>
          </p:sp>
        </p:grpSp>
      </p:grpSp>
      <p:sp>
        <p:nvSpPr>
          <p:cNvPr id="3" name="文本框 2"/>
          <p:cNvSpPr txBox="1"/>
          <p:nvPr/>
        </p:nvSpPr>
        <p:spPr>
          <a:xfrm>
            <a:off x="386080" y="264160"/>
            <a:ext cx="2529840" cy="678815"/>
          </a:xfrm>
          <a:prstGeom prst="rect">
            <a:avLst/>
          </a:prstGeom>
          <a:noFill/>
        </p:spPr>
        <p:txBody>
          <a:bodyPr wrap="square" rtlCol="0">
            <a:spAutoFit/>
          </a:bodyPr>
          <a:p>
            <a:r>
              <a:rPr lang="zh-CN" altLang="en-US" sz="3600" b="1" dirty="0">
                <a:latin typeface="微软雅黑" panose="020B0503020204020204" pitchFamily="34" charset="-122"/>
                <a:ea typeface="微软雅黑" panose="020B0503020204020204" pitchFamily="34" charset="-122"/>
              </a:rPr>
              <a:t>反思经验</a:t>
            </a:r>
            <a:endParaRPr lang="zh-CN" altLang="en-US" sz="3600"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rot="10800000">
            <a:off x="-1" y="-1"/>
            <a:ext cx="1083318" cy="1076960"/>
          </a:xfrm>
          <a:prstGeom prst="rect">
            <a:avLst/>
          </a:prstGeom>
        </p:spPr>
      </p:pic>
      <p:sp>
        <p:nvSpPr>
          <p:cNvPr id="6" name="Oval 10"/>
          <p:cNvSpPr/>
          <p:nvPr/>
        </p:nvSpPr>
        <p:spPr>
          <a:xfrm>
            <a:off x="696292" y="1076806"/>
            <a:ext cx="1010589" cy="1010589"/>
          </a:xfrm>
          <a:prstGeom prst="ellipse">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0" dirty="0">
              <a:latin typeface="Arial" panose="020B0604020202020204" pitchFamily="34" charset="0"/>
              <a:ea typeface="微软雅黑" panose="020B0503020204020204" pitchFamily="34" charset="-122"/>
              <a:sym typeface="Arial" panose="020B0604020202020204" pitchFamily="34" charset="0"/>
            </a:endParaRPr>
          </a:p>
        </p:txBody>
      </p:sp>
      <p:sp>
        <p:nvSpPr>
          <p:cNvPr id="7" name="Oval 11"/>
          <p:cNvSpPr/>
          <p:nvPr/>
        </p:nvSpPr>
        <p:spPr>
          <a:xfrm>
            <a:off x="1405702" y="2717011"/>
            <a:ext cx="1010589" cy="1010589"/>
          </a:xfrm>
          <a:prstGeom prst="ellipse">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0" dirty="0">
              <a:latin typeface="Arial" panose="020B0604020202020204" pitchFamily="34" charset="0"/>
              <a:ea typeface="微软雅黑" panose="020B0503020204020204" pitchFamily="34" charset="-122"/>
              <a:sym typeface="Arial" panose="020B0604020202020204" pitchFamily="34" charset="0"/>
            </a:endParaRPr>
          </a:p>
        </p:txBody>
      </p:sp>
      <p:sp>
        <p:nvSpPr>
          <p:cNvPr id="8" name="Oval 12"/>
          <p:cNvSpPr/>
          <p:nvPr/>
        </p:nvSpPr>
        <p:spPr>
          <a:xfrm>
            <a:off x="3551045" y="1076806"/>
            <a:ext cx="1010589" cy="1010589"/>
          </a:xfrm>
          <a:prstGeom prst="ellipse">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0" dirty="0">
              <a:latin typeface="Arial" panose="020B0604020202020204" pitchFamily="34" charset="0"/>
              <a:ea typeface="微软雅黑" panose="020B0503020204020204" pitchFamily="34" charset="-122"/>
              <a:sym typeface="Arial" panose="020B0604020202020204" pitchFamily="34" charset="0"/>
            </a:endParaRPr>
          </a:p>
        </p:txBody>
      </p:sp>
      <p:sp>
        <p:nvSpPr>
          <p:cNvPr id="10" name="Oval 13"/>
          <p:cNvSpPr/>
          <p:nvPr/>
        </p:nvSpPr>
        <p:spPr>
          <a:xfrm>
            <a:off x="4189730" y="2694305"/>
            <a:ext cx="2840355" cy="2774315"/>
          </a:xfrm>
          <a:prstGeom prst="ellipse">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0" dirty="0">
              <a:latin typeface="Arial" panose="020B0604020202020204" pitchFamily="34" charset="0"/>
              <a:ea typeface="微软雅黑" panose="020B0503020204020204" pitchFamily="34" charset="-122"/>
              <a:sym typeface="Arial" panose="020B0604020202020204" pitchFamily="34" charset="0"/>
            </a:endParaRPr>
          </a:p>
        </p:txBody>
      </p:sp>
      <p:sp>
        <p:nvSpPr>
          <p:cNvPr id="11" name="Oval 14"/>
          <p:cNvSpPr/>
          <p:nvPr/>
        </p:nvSpPr>
        <p:spPr>
          <a:xfrm>
            <a:off x="8337139" y="799946"/>
            <a:ext cx="1010589" cy="1010589"/>
          </a:xfrm>
          <a:prstGeom prst="ellipse">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0" dirty="0">
              <a:latin typeface="Arial" panose="020B0604020202020204" pitchFamily="34" charset="0"/>
              <a:ea typeface="微软雅黑" panose="020B0503020204020204" pitchFamily="34" charset="-122"/>
              <a:sym typeface="Arial" panose="020B0604020202020204" pitchFamily="34" charset="0"/>
            </a:endParaRPr>
          </a:p>
        </p:txBody>
      </p:sp>
      <p:sp>
        <p:nvSpPr>
          <p:cNvPr id="12" name="Oval 15"/>
          <p:cNvSpPr/>
          <p:nvPr/>
        </p:nvSpPr>
        <p:spPr>
          <a:xfrm>
            <a:off x="9017646" y="3429481"/>
            <a:ext cx="1010589" cy="1010589"/>
          </a:xfrm>
          <a:prstGeom prst="ellipse">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190" dirty="0">
              <a:latin typeface="Arial" panose="020B0604020202020204" pitchFamily="34" charset="0"/>
              <a:ea typeface="微软雅黑" panose="020B0503020204020204" pitchFamily="34" charset="-122"/>
              <a:sym typeface="Arial" panose="020B0604020202020204" pitchFamily="34" charset="0"/>
            </a:endParaRPr>
          </a:p>
        </p:txBody>
      </p:sp>
      <p:sp>
        <p:nvSpPr>
          <p:cNvPr id="19" name="TextBox 13"/>
          <p:cNvSpPr txBox="1"/>
          <p:nvPr/>
        </p:nvSpPr>
        <p:spPr>
          <a:xfrm>
            <a:off x="782133" y="1352869"/>
            <a:ext cx="839546" cy="457200"/>
          </a:xfrm>
          <a:prstGeom prst="rect">
            <a:avLst/>
          </a:prstGeom>
          <a:noFill/>
        </p:spPr>
        <p:txBody>
          <a:bodyPr wrap="square" lIns="0" tIns="0" rIns="0" bIns="0" rtlCol="0" anchor="t" anchorCtr="0">
            <a:spAutoFit/>
          </a:bodyPr>
          <a:lstStyle/>
          <a:p>
            <a:pPr algn="ctr" defTabSz="1216660">
              <a:spcBef>
                <a:spcPct val="20000"/>
              </a:spcBef>
              <a:defRPr/>
            </a:pPr>
            <a:r>
              <a:rPr lang="zh-CN"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责任</a:t>
            </a:r>
            <a:endParaRPr lang="zh-CN"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3"/>
          <p:cNvSpPr txBox="1"/>
          <p:nvPr/>
        </p:nvSpPr>
        <p:spPr>
          <a:xfrm>
            <a:off x="256540" y="2204085"/>
            <a:ext cx="1891030" cy="227965"/>
          </a:xfrm>
          <a:prstGeom prst="rect">
            <a:avLst/>
          </a:prstGeom>
          <a:noFill/>
        </p:spPr>
        <p:txBody>
          <a:bodyPr wrap="square" lIns="0" tIns="0" rIns="0" bIns="0" rtlCol="0" anchor="t" anchorCtr="0">
            <a:spAutoFit/>
          </a:bodyPr>
          <a:lstStyle/>
          <a:p>
            <a:pPr defTabSz="1216660">
              <a:spcBef>
                <a:spcPct val="20000"/>
              </a:spcBef>
              <a:defRPr/>
            </a:pPr>
            <a:r>
              <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rPr>
              <a:t>责任的核心在于责任心</a:t>
            </a:r>
            <a:endPar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文本框 2"/>
          <p:cNvSpPr txBox="1"/>
          <p:nvPr/>
        </p:nvSpPr>
        <p:spPr>
          <a:xfrm>
            <a:off x="386080" y="264160"/>
            <a:ext cx="2529840" cy="678815"/>
          </a:xfrm>
          <a:prstGeom prst="rect">
            <a:avLst/>
          </a:prstGeom>
          <a:noFill/>
        </p:spPr>
        <p:txBody>
          <a:bodyPr wrap="square" rtlCol="0">
            <a:spAutoFit/>
          </a:bodyPr>
          <a:p>
            <a:r>
              <a:rPr lang="zh-CN" altLang="en-US" sz="3600" b="1" dirty="0">
                <a:latin typeface="微软雅黑" panose="020B0503020204020204" pitchFamily="34" charset="-122"/>
                <a:ea typeface="微软雅黑" panose="020B0503020204020204" pitchFamily="34" charset="-122"/>
              </a:rPr>
              <a:t>反思经验</a:t>
            </a:r>
            <a:endParaRPr lang="zh-CN" altLang="en-US" sz="3600" b="1" dirty="0">
              <a:latin typeface="微软雅黑" panose="020B0503020204020204" pitchFamily="34" charset="-122"/>
              <a:ea typeface="微软雅黑" panose="020B0503020204020204" pitchFamily="34" charset="-122"/>
            </a:endParaRPr>
          </a:p>
        </p:txBody>
      </p:sp>
      <p:sp>
        <p:nvSpPr>
          <p:cNvPr id="37" name="TextBox 13"/>
          <p:cNvSpPr txBox="1"/>
          <p:nvPr/>
        </p:nvSpPr>
        <p:spPr>
          <a:xfrm>
            <a:off x="1491428" y="2993074"/>
            <a:ext cx="839546" cy="457200"/>
          </a:xfrm>
          <a:prstGeom prst="rect">
            <a:avLst/>
          </a:prstGeom>
          <a:noFill/>
        </p:spPr>
        <p:txBody>
          <a:bodyPr wrap="square" lIns="0" tIns="0" rIns="0" bIns="0" rtlCol="0" anchor="t" anchorCtr="0">
            <a:spAutoFit/>
          </a:bodyPr>
          <a:p>
            <a:pPr algn="ctr" defTabSz="1216660">
              <a:spcBef>
                <a:spcPct val="20000"/>
              </a:spcBef>
              <a:defRPr/>
            </a:pPr>
            <a:r>
              <a:rPr lang="zh-CN"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空杯</a:t>
            </a:r>
            <a:endParaRPr lang="zh-CN"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TextBox 13"/>
          <p:cNvSpPr txBox="1"/>
          <p:nvPr/>
        </p:nvSpPr>
        <p:spPr>
          <a:xfrm>
            <a:off x="1024890" y="3937000"/>
            <a:ext cx="1891030" cy="654685"/>
          </a:xfrm>
          <a:prstGeom prst="rect">
            <a:avLst/>
          </a:prstGeom>
          <a:noFill/>
        </p:spPr>
        <p:txBody>
          <a:bodyPr wrap="square" lIns="0" tIns="0" rIns="0" bIns="0" rtlCol="0" anchor="t" anchorCtr="0">
            <a:spAutoFit/>
          </a:bodyPr>
          <a:p>
            <a:pPr defTabSz="1216660">
              <a:spcBef>
                <a:spcPct val="20000"/>
              </a:spcBef>
              <a:defRPr/>
            </a:pPr>
            <a:r>
              <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rPr>
              <a:t>空杯心态去学习汲取知识， 不要一个月的经验三个月用</a:t>
            </a:r>
            <a:endPar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TextBox 13"/>
          <p:cNvSpPr txBox="1"/>
          <p:nvPr/>
        </p:nvSpPr>
        <p:spPr>
          <a:xfrm>
            <a:off x="3636458" y="1352869"/>
            <a:ext cx="839546" cy="457200"/>
          </a:xfrm>
          <a:prstGeom prst="rect">
            <a:avLst/>
          </a:prstGeom>
          <a:noFill/>
        </p:spPr>
        <p:txBody>
          <a:bodyPr wrap="square" lIns="0" tIns="0" rIns="0" bIns="0" rtlCol="0" anchor="t" anchorCtr="0">
            <a:spAutoFit/>
          </a:bodyPr>
          <a:p>
            <a:pPr algn="ctr" defTabSz="1216660">
              <a:spcBef>
                <a:spcPct val="20000"/>
              </a:spcBef>
              <a:defRPr/>
            </a:pPr>
            <a:r>
              <a:rPr lang="zh-CN" altLang="en-US"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珍惜</a:t>
            </a:r>
            <a:endParaRPr lang="zh-CN" altLang="en-US"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TextBox 13"/>
          <p:cNvSpPr txBox="1"/>
          <p:nvPr/>
        </p:nvSpPr>
        <p:spPr>
          <a:xfrm>
            <a:off x="3362960" y="2204085"/>
            <a:ext cx="1891030" cy="654685"/>
          </a:xfrm>
          <a:prstGeom prst="rect">
            <a:avLst/>
          </a:prstGeom>
          <a:noFill/>
        </p:spPr>
        <p:txBody>
          <a:bodyPr wrap="square" lIns="0" tIns="0" rIns="0" bIns="0" rtlCol="0" anchor="t" anchorCtr="0">
            <a:spAutoFit/>
          </a:bodyPr>
          <a:p>
            <a:pPr defTabSz="1216660">
              <a:spcBef>
                <a:spcPct val="20000"/>
              </a:spcBef>
              <a:defRPr/>
            </a:pPr>
            <a:r>
              <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rPr>
              <a:t>珍惜工作的每一分钟时间，每付出成本，都要力争最大收益</a:t>
            </a:r>
            <a:endPar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TextBox 13"/>
          <p:cNvSpPr txBox="1"/>
          <p:nvPr/>
        </p:nvSpPr>
        <p:spPr>
          <a:xfrm>
            <a:off x="4453890" y="3722370"/>
            <a:ext cx="2312035" cy="717550"/>
          </a:xfrm>
          <a:prstGeom prst="rect">
            <a:avLst/>
          </a:prstGeom>
          <a:noFill/>
        </p:spPr>
        <p:txBody>
          <a:bodyPr wrap="square" lIns="0" tIns="0" rIns="0" bIns="0" rtlCol="0" anchor="t" anchorCtr="0">
            <a:spAutoFit/>
          </a:bodyPr>
          <a:p>
            <a:pPr algn="ctr" defTabSz="1216660">
              <a:spcBef>
                <a:spcPct val="20000"/>
              </a:spcBef>
              <a:defRPr/>
            </a:pPr>
            <a:r>
              <a:rPr lang="zh-CN" sz="44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感恩</a:t>
            </a:r>
            <a:endParaRPr lang="zh-CN" sz="44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2" name="TextBox 13"/>
          <p:cNvSpPr txBox="1"/>
          <p:nvPr/>
        </p:nvSpPr>
        <p:spPr>
          <a:xfrm>
            <a:off x="4189730" y="5731510"/>
            <a:ext cx="4537710" cy="739775"/>
          </a:xfrm>
          <a:prstGeom prst="rect">
            <a:avLst/>
          </a:prstGeom>
          <a:noFill/>
        </p:spPr>
        <p:txBody>
          <a:bodyPr wrap="square" lIns="0" tIns="0" rIns="0" bIns="0" rtlCol="0" anchor="t" anchorCtr="0">
            <a:spAutoFit/>
          </a:bodyPr>
          <a:p>
            <a:pPr defTabSz="1216660">
              <a:spcBef>
                <a:spcPct val="20000"/>
              </a:spcBef>
              <a:defRPr/>
            </a:pPr>
            <a:r>
              <a:rPr lang="zh-CN" sz="1400" b="1" dirty="0" smtClean="0">
                <a:solidFill>
                  <a:srgbClr val="31BD3D"/>
                </a:solidFill>
                <a:latin typeface="Arial" panose="020B0604020202020204" pitchFamily="34" charset="0"/>
                <a:ea typeface="微软雅黑" panose="020B0503020204020204" pitchFamily="34" charset="-122"/>
                <a:sym typeface="Arial" panose="020B0604020202020204" pitchFamily="34" charset="0"/>
              </a:rPr>
              <a:t>你现在的幸福不是你一个人就能成就的。</a:t>
            </a:r>
            <a:endParaRPr lang="zh-CN" sz="1400" b="1" dirty="0" smtClean="0">
              <a:solidFill>
                <a:srgbClr val="31BD3D"/>
              </a:solidFill>
              <a:latin typeface="Arial" panose="020B0604020202020204" pitchFamily="34" charset="0"/>
              <a:ea typeface="微软雅黑" panose="020B0503020204020204" pitchFamily="34" charset="-122"/>
              <a:sym typeface="Arial" panose="020B0604020202020204" pitchFamily="34" charset="0"/>
            </a:endParaRPr>
          </a:p>
          <a:p>
            <a:pPr defTabSz="1216660">
              <a:spcBef>
                <a:spcPct val="20000"/>
              </a:spcBef>
              <a:defRPr/>
            </a:pPr>
            <a:r>
              <a:rPr lang="zh-CN" sz="1400" b="1" dirty="0" smtClean="0">
                <a:solidFill>
                  <a:srgbClr val="31BD3D"/>
                </a:solidFill>
                <a:latin typeface="Arial" panose="020B0604020202020204" pitchFamily="34" charset="0"/>
                <a:ea typeface="微软雅黑" panose="020B0503020204020204" pitchFamily="34" charset="-122"/>
                <a:sym typeface="Arial" panose="020B0604020202020204" pitchFamily="34" charset="0"/>
              </a:rPr>
              <a:t>公司给报酬，工作给学习、成长的机会，</a:t>
            </a:r>
            <a:endParaRPr lang="zh-CN" sz="1400" b="1" dirty="0" smtClean="0">
              <a:solidFill>
                <a:srgbClr val="31BD3D"/>
              </a:solidFill>
              <a:latin typeface="Arial" panose="020B0604020202020204" pitchFamily="34" charset="0"/>
              <a:ea typeface="微软雅黑" panose="020B0503020204020204" pitchFamily="34" charset="-122"/>
              <a:sym typeface="Arial" panose="020B0604020202020204" pitchFamily="34" charset="0"/>
            </a:endParaRPr>
          </a:p>
          <a:p>
            <a:pPr defTabSz="1216660">
              <a:spcBef>
                <a:spcPct val="20000"/>
              </a:spcBef>
              <a:defRPr/>
            </a:pPr>
            <a:r>
              <a:rPr lang="zh-CN" sz="1400" b="1" dirty="0" smtClean="0">
                <a:solidFill>
                  <a:srgbClr val="31BD3D"/>
                </a:solidFill>
                <a:latin typeface="Arial" panose="020B0604020202020204" pitchFamily="34" charset="0"/>
                <a:ea typeface="微软雅黑" panose="020B0503020204020204" pitchFamily="34" charset="-122"/>
                <a:sym typeface="Arial" panose="020B0604020202020204" pitchFamily="34" charset="0"/>
              </a:rPr>
              <a:t>同事给工作中的配合，批评让你完善自己</a:t>
            </a:r>
            <a:endParaRPr lang="zh-CN" sz="1400" b="1" dirty="0" smtClean="0">
              <a:solidFill>
                <a:srgbClr val="31BD3D"/>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TextBox 13"/>
          <p:cNvSpPr txBox="1"/>
          <p:nvPr/>
        </p:nvSpPr>
        <p:spPr>
          <a:xfrm>
            <a:off x="8421818" y="1076644"/>
            <a:ext cx="839546" cy="457200"/>
          </a:xfrm>
          <a:prstGeom prst="rect">
            <a:avLst/>
          </a:prstGeom>
          <a:noFill/>
        </p:spPr>
        <p:txBody>
          <a:bodyPr wrap="square" lIns="0" tIns="0" rIns="0" bIns="0" rtlCol="0" anchor="t" anchorCtr="0">
            <a:spAutoFit/>
          </a:bodyPr>
          <a:p>
            <a:pPr algn="ctr" defTabSz="1216660">
              <a:spcBef>
                <a:spcPct val="20000"/>
              </a:spcBef>
              <a:defRPr/>
            </a:pPr>
            <a:r>
              <a:rPr lang="zh-CN" altLang="en-US"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效率</a:t>
            </a:r>
            <a:endParaRPr lang="zh-CN" altLang="en-US"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TextBox 13"/>
          <p:cNvSpPr txBox="1"/>
          <p:nvPr/>
        </p:nvSpPr>
        <p:spPr>
          <a:xfrm>
            <a:off x="8136890" y="2118995"/>
            <a:ext cx="1891030" cy="739775"/>
          </a:xfrm>
          <a:prstGeom prst="rect">
            <a:avLst/>
          </a:prstGeom>
          <a:noFill/>
        </p:spPr>
        <p:txBody>
          <a:bodyPr wrap="square" lIns="0" tIns="0" rIns="0" bIns="0" rtlCol="0" anchor="t" anchorCtr="0">
            <a:spAutoFit/>
          </a:bodyPr>
          <a:p>
            <a:pPr defTabSz="1216660">
              <a:spcBef>
                <a:spcPct val="20000"/>
              </a:spcBef>
              <a:defRPr/>
            </a:pPr>
            <a:r>
              <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rPr>
              <a:t>跟穷忙瞎忙说“再见”</a:t>
            </a:r>
            <a:endPar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endParaRPr>
          </a:p>
          <a:p>
            <a:pPr defTabSz="1216660">
              <a:spcBef>
                <a:spcPct val="20000"/>
              </a:spcBef>
              <a:defRPr/>
            </a:pPr>
            <a:r>
              <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rPr>
              <a:t>牢记优先，要事第一</a:t>
            </a:r>
            <a:endPar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endParaRPr>
          </a:p>
          <a:p>
            <a:pPr defTabSz="1216660">
              <a:spcBef>
                <a:spcPct val="20000"/>
              </a:spcBef>
              <a:defRPr/>
            </a:pPr>
            <a:r>
              <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rPr>
              <a:t>心无旁骛，专心致志</a:t>
            </a:r>
            <a:endPar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endParaRPr>
          </a:p>
        </p:txBody>
      </p:sp>
      <p:sp>
        <p:nvSpPr>
          <p:cNvPr id="45" name="TextBox 13"/>
          <p:cNvSpPr txBox="1"/>
          <p:nvPr/>
        </p:nvSpPr>
        <p:spPr>
          <a:xfrm>
            <a:off x="9102538" y="3705544"/>
            <a:ext cx="839546" cy="457200"/>
          </a:xfrm>
          <a:prstGeom prst="rect">
            <a:avLst/>
          </a:prstGeom>
          <a:noFill/>
        </p:spPr>
        <p:txBody>
          <a:bodyPr wrap="square" lIns="0" tIns="0" rIns="0" bIns="0" rtlCol="0" anchor="t" anchorCtr="0">
            <a:spAutoFit/>
          </a:bodyPr>
          <a:p>
            <a:pPr algn="ctr" defTabSz="1216660">
              <a:spcBef>
                <a:spcPct val="20000"/>
              </a:spcBef>
              <a:defRPr/>
            </a:pPr>
            <a:r>
              <a:rPr lang="zh-CN" altLang="en-US"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结果</a:t>
            </a:r>
            <a:endParaRPr lang="zh-CN" altLang="en-US" sz="2800" b="1" dirty="0" smtClean="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TextBox 13"/>
          <p:cNvSpPr txBox="1"/>
          <p:nvPr/>
        </p:nvSpPr>
        <p:spPr>
          <a:xfrm>
            <a:off x="8576945" y="4728845"/>
            <a:ext cx="1891030" cy="441325"/>
          </a:xfrm>
          <a:prstGeom prst="rect">
            <a:avLst/>
          </a:prstGeom>
          <a:noFill/>
        </p:spPr>
        <p:txBody>
          <a:bodyPr wrap="square" lIns="0" tIns="0" rIns="0" bIns="0" rtlCol="0" anchor="t" anchorCtr="0">
            <a:spAutoFit/>
          </a:bodyPr>
          <a:p>
            <a:pPr defTabSz="1216660">
              <a:spcBef>
                <a:spcPct val="20000"/>
              </a:spcBef>
              <a:defRPr/>
            </a:pPr>
            <a:r>
              <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rPr>
              <a:t>办法总比困难多，死磕下去一定赢</a:t>
            </a:r>
            <a:endParaRPr lang="zh-CN" sz="1400" dirty="0" smtClean="0">
              <a:solidFill>
                <a:srgbClr val="31BD3D"/>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7出自【趣你的PPT】(微信:qunideppt)：最优质的PPT资源库"/>
          <p:cNvGrpSpPr/>
          <p:nvPr/>
        </p:nvGrpSpPr>
        <p:grpSpPr>
          <a:xfrm>
            <a:off x="2730246" y="1539755"/>
            <a:ext cx="4165854" cy="2051230"/>
            <a:chOff x="6006846" y="2368370"/>
            <a:chExt cx="4165854" cy="2051230"/>
          </a:xfrm>
        </p:grpSpPr>
        <p:sp>
          <p:nvSpPr>
            <p:cNvPr id="5" name="出自【趣你的PPT】(微信:qunideppt)：最优质的PPT资源库"/>
            <p:cNvSpPr txBox="1"/>
            <p:nvPr/>
          </p:nvSpPr>
          <p:spPr>
            <a:xfrm>
              <a:off x="6006846" y="2368370"/>
              <a:ext cx="4165854" cy="1200329"/>
            </a:xfrm>
            <a:prstGeom prst="rect">
              <a:avLst/>
            </a:prstGeom>
            <a:noFill/>
          </p:spPr>
          <p:txBody>
            <a:bodyPr wrap="square" rtlCol="0">
              <a:spAutoFit/>
            </a:bodyPr>
            <a:lstStyle/>
            <a:p>
              <a:r>
                <a:rPr lang="en-US" altLang="zh-CN" sz="7200" b="1" i="1" dirty="0" smtClean="0">
                  <a:solidFill>
                    <a:prstClr val="black">
                      <a:lumMod val="75000"/>
                      <a:lumOff val="25000"/>
                    </a:prstClr>
                  </a:solidFill>
                  <a:latin typeface="微软雅黑" panose="020B0503020204020204" pitchFamily="34" charset="-122"/>
                  <a:ea typeface="微软雅黑" panose="020B0503020204020204" pitchFamily="34" charset="-122"/>
                </a:rPr>
                <a:t>PART </a:t>
              </a:r>
              <a:r>
                <a:rPr lang="en-US" altLang="zh-CN" sz="7200" b="1" i="1" dirty="0" smtClean="0">
                  <a:solidFill>
                    <a:srgbClr val="92D050"/>
                  </a:solidFill>
                  <a:latin typeface="微软雅黑" panose="020B0503020204020204" pitchFamily="34" charset="-122"/>
                  <a:ea typeface="微软雅黑" panose="020B0503020204020204" pitchFamily="34" charset="-122"/>
                </a:rPr>
                <a:t>04</a:t>
              </a:r>
              <a:endParaRPr lang="zh-CN" altLang="en-US" sz="7200" b="1" i="1" dirty="0">
                <a:solidFill>
                  <a:srgbClr val="92D050"/>
                </a:solidFill>
                <a:latin typeface="微软雅黑" panose="020B0503020204020204" pitchFamily="34" charset="-122"/>
                <a:ea typeface="微软雅黑" panose="020B0503020204020204" pitchFamily="34" charset="-122"/>
              </a:endParaRPr>
            </a:p>
          </p:txBody>
        </p:sp>
        <p:sp>
          <p:nvSpPr>
            <p:cNvPr id="6" name="出自【趣你的PPT】(微信:qunideppt)：最优质的PPT资源库"/>
            <p:cNvSpPr/>
            <p:nvPr/>
          </p:nvSpPr>
          <p:spPr>
            <a:xfrm>
              <a:off x="6108700" y="3568699"/>
              <a:ext cx="3860800" cy="85090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出自【趣你的PPT】(微信:qunideppt)：最优质的PPT资源库"/>
            <p:cNvSpPr txBox="1"/>
            <p:nvPr/>
          </p:nvSpPr>
          <p:spPr>
            <a:xfrm>
              <a:off x="6108700" y="3675766"/>
              <a:ext cx="3924300" cy="743585"/>
            </a:xfrm>
            <a:prstGeom prst="rect">
              <a:avLst/>
            </a:prstGeom>
            <a:noFill/>
          </p:spPr>
          <p:txBody>
            <a:bodyPr wrap="square" rtlCol="0">
              <a:spAutoFit/>
            </a:bodyPr>
            <a:lstStyle/>
            <a:p>
              <a:pPr algn="ctr"/>
              <a:r>
                <a:rPr lang="zh-CN" altLang="en-US" sz="4000" b="1" dirty="0" smtClean="0">
                  <a:solidFill>
                    <a:prstClr val="white"/>
                  </a:solidFill>
                  <a:latin typeface="微软雅黑" panose="020B0503020204020204" pitchFamily="34" charset="-122"/>
                  <a:ea typeface="微软雅黑" panose="020B0503020204020204" pitchFamily="34" charset="-122"/>
                </a:rPr>
                <a:t>工作计划</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grpSp>
      <p:pic>
        <p:nvPicPr>
          <p:cNvPr id="9" name="图片 8"/>
          <p:cNvPicPr>
            <a:picLocks noChangeAspect="1"/>
          </p:cNvPicPr>
          <p:nvPr/>
        </p:nvPicPr>
        <p:blipFill>
          <a:blip r:embed="rId1"/>
          <a:stretch>
            <a:fillRect/>
          </a:stretch>
        </p:blipFill>
        <p:spPr>
          <a:xfrm>
            <a:off x="8206207" y="2895600"/>
            <a:ext cx="3985793" cy="3962400"/>
          </a:xfrm>
          <a:prstGeom prst="rect">
            <a:avLst/>
          </a:prstGeom>
        </p:spPr>
      </p:pic>
      <p:sp>
        <p:nvSpPr>
          <p:cNvPr id="3" name="文本框 2"/>
          <p:cNvSpPr txBox="1"/>
          <p:nvPr/>
        </p:nvSpPr>
        <p:spPr>
          <a:xfrm>
            <a:off x="2730500" y="4495800"/>
            <a:ext cx="5796280" cy="762000"/>
          </a:xfrm>
          <a:prstGeom prst="rect">
            <a:avLst/>
          </a:prstGeom>
          <a:noFill/>
        </p:spPr>
        <p:txBody>
          <a:bodyPr wrap="none" rtlCol="0">
            <a:spAutoFit/>
          </a:bodyPr>
          <a:p>
            <a:pPr algn="l"/>
            <a:r>
              <a:rPr lang="zh-CN" altLang="en-US" sz="4400" b="1">
                <a:solidFill>
                  <a:srgbClr val="31BD3D"/>
                </a:solidFill>
              </a:rPr>
              <a:t>心是驱动世界的发动机</a:t>
            </a:r>
            <a:endParaRPr lang="zh-CN" altLang="en-US" sz="4400" b="1">
              <a:solidFill>
                <a:srgbClr val="31BD3D"/>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rot="10800000">
            <a:off x="-1" y="-1"/>
            <a:ext cx="1083318" cy="1076960"/>
          </a:xfrm>
          <a:prstGeom prst="rect">
            <a:avLst/>
          </a:prstGeom>
        </p:spPr>
      </p:pic>
      <p:sp>
        <p:nvSpPr>
          <p:cNvPr id="4" name="五边形 32"/>
          <p:cNvSpPr>
            <a:spLocks noChangeArrowheads="1"/>
          </p:cNvSpPr>
          <p:nvPr/>
        </p:nvSpPr>
        <p:spPr bwMode="auto">
          <a:xfrm>
            <a:off x="810710" y="3802269"/>
            <a:ext cx="10140156" cy="380256"/>
          </a:xfrm>
          <a:prstGeom prst="homePlate">
            <a:avLst>
              <a:gd name="adj" fmla="val 102055"/>
            </a:avLst>
          </a:prstGeom>
          <a:solidFill>
            <a:srgbClr val="BFBFBF"/>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lang="zh-CN" altLang="zh-CN" sz="2305">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 name="Group 10"/>
          <p:cNvGrpSpPr/>
          <p:nvPr/>
        </p:nvGrpSpPr>
        <p:grpSpPr bwMode="auto">
          <a:xfrm>
            <a:off x="1279692" y="3517078"/>
            <a:ext cx="950640" cy="950640"/>
            <a:chOff x="0" y="0"/>
            <a:chExt cx="714375" cy="714375"/>
          </a:xfrm>
        </p:grpSpPr>
        <p:sp>
          <p:nvSpPr>
            <p:cNvPr id="6" name="椭圆 34"/>
            <p:cNvSpPr>
              <a:spLocks noChangeArrowheads="1"/>
            </p:cNvSpPr>
            <p:nvPr/>
          </p:nvSpPr>
          <p:spPr bwMode="auto">
            <a:xfrm>
              <a:off x="0" y="0"/>
              <a:ext cx="714375" cy="714375"/>
            </a:xfrm>
            <a:prstGeom prst="ellipse">
              <a:avLst/>
            </a:prstGeom>
            <a:solidFill>
              <a:schemeClr val="bg1"/>
            </a:solidFill>
            <a:ln w="76200" cap="flat" cmpd="sng">
              <a:solidFill>
                <a:srgbClr val="92D050"/>
              </a:solidFill>
              <a:round/>
            </a:ln>
          </p:spPr>
          <p:txBody>
            <a:bodyPr anchor="ctr"/>
            <a:lstStyle/>
            <a:p>
              <a:pPr algn="ctr"/>
              <a:endParaRPr lang="zh-CN" altLang="zh-CN" sz="2305">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 name="文本框 35"/>
            <p:cNvSpPr>
              <a:spLocks noChangeArrowheads="1"/>
            </p:cNvSpPr>
            <p:nvPr/>
          </p:nvSpPr>
          <p:spPr bwMode="auto">
            <a:xfrm>
              <a:off x="205413" y="95335"/>
              <a:ext cx="276095" cy="500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3725" dirty="0">
                  <a:solidFill>
                    <a:srgbClr val="7E7E7D"/>
                  </a:solidFill>
                  <a:latin typeface="Impact" panose="020B0806030902050204" pitchFamily="34" charset="0"/>
                  <a:ea typeface="微软雅黑" panose="020B0503020204020204" pitchFamily="34" charset="-122"/>
                  <a:sym typeface="Impact" panose="020B0806030902050204" pitchFamily="34" charset="0"/>
                </a:rPr>
                <a:t>1</a:t>
              </a:r>
              <a:endParaRPr lang="zh-CN" altLang="en-US" sz="3725" dirty="0">
                <a:solidFill>
                  <a:srgbClr val="7E7E7D"/>
                </a:solidFill>
                <a:latin typeface="Impact" panose="020B0806030902050204" pitchFamily="34" charset="0"/>
                <a:ea typeface="微软雅黑" panose="020B0503020204020204" pitchFamily="34" charset="-122"/>
                <a:sym typeface="Impact" panose="020B0806030902050204" pitchFamily="34" charset="0"/>
              </a:endParaRPr>
            </a:p>
          </p:txBody>
        </p:sp>
      </p:grpSp>
      <p:grpSp>
        <p:nvGrpSpPr>
          <p:cNvPr id="8" name="Group 13"/>
          <p:cNvGrpSpPr/>
          <p:nvPr/>
        </p:nvGrpSpPr>
        <p:grpSpPr bwMode="auto">
          <a:xfrm>
            <a:off x="1755140" y="1263510"/>
            <a:ext cx="2472433" cy="2253755"/>
            <a:chOff x="77193" y="0"/>
            <a:chExt cx="1857581" cy="1694460"/>
          </a:xfrm>
        </p:grpSpPr>
        <p:grpSp>
          <p:nvGrpSpPr>
            <p:cNvPr id="10" name="Group 14"/>
            <p:cNvGrpSpPr/>
            <p:nvPr/>
          </p:nvGrpSpPr>
          <p:grpSpPr bwMode="auto">
            <a:xfrm>
              <a:off x="157162" y="0"/>
              <a:ext cx="1777612" cy="548154"/>
              <a:chOff x="0" y="0"/>
              <a:chExt cx="1777612" cy="548154"/>
            </a:xfrm>
          </p:grpSpPr>
          <p:sp>
            <p:nvSpPr>
              <p:cNvPr id="12" name="矩形 39"/>
              <p:cNvSpPr>
                <a:spLocks noChangeArrowheads="1"/>
              </p:cNvSpPr>
              <p:nvPr/>
            </p:nvSpPr>
            <p:spPr bwMode="auto">
              <a:xfrm>
                <a:off x="0" y="0"/>
                <a:ext cx="851122" cy="297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865" b="1" dirty="0">
                    <a:solidFill>
                      <a:srgbClr val="92D050"/>
                    </a:solidFill>
                    <a:latin typeface="微软雅黑" panose="020B0503020204020204" pitchFamily="34" charset="-122"/>
                    <a:ea typeface="微软雅黑" panose="020B0503020204020204" pitchFamily="34" charset="-122"/>
                    <a:sym typeface="微软雅黑" panose="020B0503020204020204" pitchFamily="34" charset="-122"/>
                  </a:rPr>
                  <a:t>业务开发</a:t>
                </a:r>
                <a:endParaRPr lang="zh-CN" altLang="en-US" sz="2305" dirty="0">
                  <a:solidFill>
                    <a:srgbClr val="92D050"/>
                  </a:solidFill>
                </a:endParaRPr>
              </a:p>
            </p:txBody>
          </p:sp>
          <p:sp>
            <p:nvSpPr>
              <p:cNvPr id="13" name="矩形 40"/>
              <p:cNvSpPr>
                <a:spLocks noChangeArrowheads="1"/>
              </p:cNvSpPr>
              <p:nvPr/>
            </p:nvSpPr>
            <p:spPr bwMode="auto">
              <a:xfrm>
                <a:off x="8621" y="248336"/>
                <a:ext cx="1768991" cy="299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endParaRPr lang="zh-CN" altLang="en-US" sz="2000" dirty="0">
                  <a:solidFill>
                    <a:prstClr val="black"/>
                  </a:solidFill>
                </a:endParaRPr>
              </a:p>
            </p:txBody>
          </p:sp>
        </p:grpSp>
        <p:cxnSp>
          <p:nvCxnSpPr>
            <p:cNvPr id="11" name="肘形连接符 38"/>
            <p:cNvCxnSpPr>
              <a:cxnSpLocks noChangeShapeType="1"/>
              <a:stCxn id="6" idx="0"/>
              <a:endCxn id="12" idx="1"/>
            </p:cNvCxnSpPr>
            <p:nvPr/>
          </p:nvCxnSpPr>
          <p:spPr bwMode="auto">
            <a:xfrm rot="16200000">
              <a:off x="-655432" y="881684"/>
              <a:ext cx="1545400" cy="80151"/>
            </a:xfrm>
            <a:prstGeom prst="bentConnector2">
              <a:avLst/>
            </a:prstGeom>
            <a:noFill/>
            <a:ln w="12700" cap="flat" cmpd="sng">
              <a:solidFill>
                <a:srgbClr val="7E7E7D"/>
              </a:solidFill>
              <a:miter lim="800000"/>
            </a:ln>
            <a:extLst>
              <a:ext uri="{909E8E84-426E-40DD-AFC4-6F175D3DCCD1}">
                <a14:hiddenFill xmlns:a14="http://schemas.microsoft.com/office/drawing/2010/main">
                  <a:noFill/>
                </a14:hiddenFill>
              </a:ext>
            </a:extLst>
          </p:spPr>
        </p:cxnSp>
      </p:grpSp>
      <p:grpSp>
        <p:nvGrpSpPr>
          <p:cNvPr id="14" name="Group 18"/>
          <p:cNvGrpSpPr/>
          <p:nvPr/>
        </p:nvGrpSpPr>
        <p:grpSpPr bwMode="auto">
          <a:xfrm>
            <a:off x="2944368" y="3517078"/>
            <a:ext cx="950640" cy="950639"/>
            <a:chOff x="0" y="0"/>
            <a:chExt cx="714375" cy="714375"/>
          </a:xfrm>
        </p:grpSpPr>
        <p:sp>
          <p:nvSpPr>
            <p:cNvPr id="15" name="椭圆 42"/>
            <p:cNvSpPr>
              <a:spLocks noChangeArrowheads="1"/>
            </p:cNvSpPr>
            <p:nvPr/>
          </p:nvSpPr>
          <p:spPr bwMode="auto">
            <a:xfrm>
              <a:off x="0" y="0"/>
              <a:ext cx="714375" cy="714375"/>
            </a:xfrm>
            <a:prstGeom prst="ellipse">
              <a:avLst/>
            </a:prstGeom>
            <a:solidFill>
              <a:schemeClr val="bg1"/>
            </a:solidFill>
            <a:ln w="76200" cap="flat" cmpd="sng">
              <a:solidFill>
                <a:srgbClr val="92D050"/>
              </a:solidFill>
              <a:round/>
            </a:ln>
          </p:spPr>
          <p:txBody>
            <a:bodyPr anchor="ctr"/>
            <a:lstStyle/>
            <a:p>
              <a:pPr algn="ctr"/>
              <a:endParaRPr lang="zh-CN" altLang="zh-CN" sz="2305">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6" name="文本框 43"/>
            <p:cNvSpPr>
              <a:spLocks noChangeArrowheads="1"/>
            </p:cNvSpPr>
            <p:nvPr/>
          </p:nvSpPr>
          <p:spPr bwMode="auto">
            <a:xfrm>
              <a:off x="197457" y="95337"/>
              <a:ext cx="319461" cy="500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3725" dirty="0">
                  <a:solidFill>
                    <a:srgbClr val="7E7E7D"/>
                  </a:solidFill>
                  <a:latin typeface="Impact" panose="020B0806030902050204" pitchFamily="34" charset="0"/>
                  <a:ea typeface="微软雅黑" panose="020B0503020204020204" pitchFamily="34" charset="-122"/>
                  <a:sym typeface="Impact" panose="020B0806030902050204" pitchFamily="34" charset="0"/>
                </a:rPr>
                <a:t>2</a:t>
              </a:r>
              <a:endParaRPr lang="zh-CN" altLang="en-US" sz="3725" dirty="0">
                <a:solidFill>
                  <a:srgbClr val="7E7E7D"/>
                </a:solidFill>
                <a:latin typeface="Impact" panose="020B0806030902050204" pitchFamily="34" charset="0"/>
                <a:ea typeface="微软雅黑" panose="020B0503020204020204" pitchFamily="34" charset="-122"/>
                <a:sym typeface="Impact" panose="020B0806030902050204" pitchFamily="34" charset="0"/>
              </a:endParaRPr>
            </a:p>
          </p:txBody>
        </p:sp>
      </p:grpSp>
      <p:grpSp>
        <p:nvGrpSpPr>
          <p:cNvPr id="17" name="Group 21"/>
          <p:cNvGrpSpPr/>
          <p:nvPr/>
        </p:nvGrpSpPr>
        <p:grpSpPr bwMode="auto">
          <a:xfrm>
            <a:off x="4606932" y="3517077"/>
            <a:ext cx="950640" cy="950640"/>
            <a:chOff x="0" y="0"/>
            <a:chExt cx="714375" cy="714375"/>
          </a:xfrm>
        </p:grpSpPr>
        <p:sp>
          <p:nvSpPr>
            <p:cNvPr id="18" name="椭圆 71"/>
            <p:cNvSpPr>
              <a:spLocks noChangeArrowheads="1"/>
            </p:cNvSpPr>
            <p:nvPr/>
          </p:nvSpPr>
          <p:spPr bwMode="auto">
            <a:xfrm>
              <a:off x="0" y="0"/>
              <a:ext cx="714375" cy="714375"/>
            </a:xfrm>
            <a:prstGeom prst="ellipse">
              <a:avLst/>
            </a:prstGeom>
            <a:solidFill>
              <a:schemeClr val="bg1"/>
            </a:solidFill>
            <a:ln w="76200" cap="flat" cmpd="sng">
              <a:solidFill>
                <a:srgbClr val="92D050"/>
              </a:solidFill>
              <a:round/>
            </a:ln>
          </p:spPr>
          <p:txBody>
            <a:bodyPr anchor="ctr"/>
            <a:lstStyle/>
            <a:p>
              <a:pPr algn="ctr"/>
              <a:endParaRPr lang="zh-CN" altLang="zh-CN" sz="2305">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9" name="文本框 72"/>
            <p:cNvSpPr>
              <a:spLocks noChangeArrowheads="1"/>
            </p:cNvSpPr>
            <p:nvPr/>
          </p:nvSpPr>
          <p:spPr bwMode="auto">
            <a:xfrm>
              <a:off x="212096" y="105107"/>
              <a:ext cx="329098" cy="500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3725" dirty="0">
                  <a:solidFill>
                    <a:srgbClr val="7E7E7D"/>
                  </a:solidFill>
                  <a:latin typeface="Impact" panose="020B0806030902050204" pitchFamily="34" charset="0"/>
                  <a:ea typeface="微软雅黑" panose="020B0503020204020204" pitchFamily="34" charset="-122"/>
                  <a:sym typeface="Impact" panose="020B0806030902050204" pitchFamily="34" charset="0"/>
                </a:rPr>
                <a:t>3</a:t>
              </a:r>
              <a:endParaRPr lang="zh-CN" altLang="en-US" sz="3725" dirty="0">
                <a:solidFill>
                  <a:srgbClr val="7E7E7D"/>
                </a:solidFill>
                <a:latin typeface="Impact" panose="020B0806030902050204" pitchFamily="34" charset="0"/>
                <a:ea typeface="微软雅黑" panose="020B0503020204020204" pitchFamily="34" charset="-122"/>
                <a:sym typeface="Impact" panose="020B0806030902050204" pitchFamily="34" charset="0"/>
              </a:endParaRPr>
            </a:p>
          </p:txBody>
        </p:sp>
      </p:grpSp>
      <p:grpSp>
        <p:nvGrpSpPr>
          <p:cNvPr id="20" name="Group 24"/>
          <p:cNvGrpSpPr/>
          <p:nvPr/>
        </p:nvGrpSpPr>
        <p:grpSpPr bwMode="auto">
          <a:xfrm>
            <a:off x="6271608" y="3517078"/>
            <a:ext cx="950640" cy="950640"/>
            <a:chOff x="0" y="0"/>
            <a:chExt cx="714375" cy="714375"/>
          </a:xfrm>
        </p:grpSpPr>
        <p:sp>
          <p:nvSpPr>
            <p:cNvPr id="21" name="椭圆 74"/>
            <p:cNvSpPr>
              <a:spLocks noChangeArrowheads="1"/>
            </p:cNvSpPr>
            <p:nvPr/>
          </p:nvSpPr>
          <p:spPr bwMode="auto">
            <a:xfrm>
              <a:off x="0" y="0"/>
              <a:ext cx="714375" cy="714375"/>
            </a:xfrm>
            <a:prstGeom prst="ellipse">
              <a:avLst/>
            </a:prstGeom>
            <a:solidFill>
              <a:schemeClr val="bg1"/>
            </a:solidFill>
            <a:ln w="76200" cap="flat" cmpd="sng">
              <a:solidFill>
                <a:srgbClr val="92D050"/>
              </a:solidFill>
              <a:round/>
            </a:ln>
          </p:spPr>
          <p:txBody>
            <a:bodyPr anchor="ctr"/>
            <a:lstStyle/>
            <a:p>
              <a:pPr algn="ctr"/>
              <a:endParaRPr lang="zh-CN" altLang="zh-CN" sz="2305">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2" name="文本框 75"/>
            <p:cNvSpPr>
              <a:spLocks noChangeArrowheads="1"/>
            </p:cNvSpPr>
            <p:nvPr/>
          </p:nvSpPr>
          <p:spPr bwMode="auto">
            <a:xfrm>
              <a:off x="201209" y="95341"/>
              <a:ext cx="318256" cy="500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3725" dirty="0">
                  <a:solidFill>
                    <a:srgbClr val="7E7E7D"/>
                  </a:solidFill>
                  <a:latin typeface="Impact" panose="020B0806030902050204" pitchFamily="34" charset="0"/>
                  <a:ea typeface="微软雅黑" panose="020B0503020204020204" pitchFamily="34" charset="-122"/>
                  <a:sym typeface="Impact" panose="020B0806030902050204" pitchFamily="34" charset="0"/>
                </a:rPr>
                <a:t>4</a:t>
              </a:r>
              <a:endParaRPr lang="zh-CN" altLang="en-US" sz="3725" dirty="0">
                <a:solidFill>
                  <a:srgbClr val="7E7E7D"/>
                </a:solidFill>
                <a:latin typeface="Impact" panose="020B0806030902050204" pitchFamily="34" charset="0"/>
                <a:ea typeface="微软雅黑" panose="020B0503020204020204" pitchFamily="34" charset="-122"/>
                <a:sym typeface="Impact" panose="020B0806030902050204" pitchFamily="34" charset="0"/>
              </a:endParaRPr>
            </a:p>
          </p:txBody>
        </p:sp>
      </p:grpSp>
      <p:grpSp>
        <p:nvGrpSpPr>
          <p:cNvPr id="23" name="Group 27"/>
          <p:cNvGrpSpPr/>
          <p:nvPr/>
        </p:nvGrpSpPr>
        <p:grpSpPr bwMode="auto">
          <a:xfrm>
            <a:off x="7934170" y="3517078"/>
            <a:ext cx="950640" cy="950639"/>
            <a:chOff x="0" y="0"/>
            <a:chExt cx="714375" cy="714375"/>
          </a:xfrm>
        </p:grpSpPr>
        <p:sp>
          <p:nvSpPr>
            <p:cNvPr id="24" name="椭圆 77"/>
            <p:cNvSpPr>
              <a:spLocks noChangeArrowheads="1"/>
            </p:cNvSpPr>
            <p:nvPr/>
          </p:nvSpPr>
          <p:spPr bwMode="auto">
            <a:xfrm>
              <a:off x="0" y="0"/>
              <a:ext cx="714375" cy="714375"/>
            </a:xfrm>
            <a:prstGeom prst="ellipse">
              <a:avLst/>
            </a:prstGeom>
            <a:solidFill>
              <a:schemeClr val="bg1"/>
            </a:solidFill>
            <a:ln w="76200" cap="flat" cmpd="sng">
              <a:solidFill>
                <a:srgbClr val="92D050"/>
              </a:solidFill>
              <a:round/>
            </a:ln>
          </p:spPr>
          <p:txBody>
            <a:bodyPr anchor="ctr"/>
            <a:lstStyle/>
            <a:p>
              <a:pPr algn="ctr"/>
              <a:endParaRPr lang="zh-CN" altLang="zh-CN" sz="2305">
                <a:solidFill>
                  <a:srgbClr val="FFFFFF"/>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文本框 78"/>
            <p:cNvSpPr>
              <a:spLocks noChangeArrowheads="1"/>
            </p:cNvSpPr>
            <p:nvPr/>
          </p:nvSpPr>
          <p:spPr bwMode="auto">
            <a:xfrm>
              <a:off x="198142" y="95343"/>
              <a:ext cx="331507" cy="5002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3725" dirty="0">
                  <a:solidFill>
                    <a:srgbClr val="7E7E7D"/>
                  </a:solidFill>
                  <a:latin typeface="Impact" panose="020B0806030902050204" pitchFamily="34" charset="0"/>
                  <a:ea typeface="微软雅黑" panose="020B0503020204020204" pitchFamily="34" charset="-122"/>
                  <a:sym typeface="Impact" panose="020B0806030902050204" pitchFamily="34" charset="0"/>
                </a:rPr>
                <a:t>5</a:t>
              </a:r>
              <a:endParaRPr lang="zh-CN" altLang="en-US" sz="3725" dirty="0">
                <a:solidFill>
                  <a:srgbClr val="7E7E7D"/>
                </a:solidFill>
                <a:latin typeface="Impact" panose="020B0806030902050204" pitchFamily="34" charset="0"/>
                <a:ea typeface="微软雅黑" panose="020B0503020204020204" pitchFamily="34" charset="-122"/>
                <a:sym typeface="Impact" panose="020B0806030902050204" pitchFamily="34" charset="0"/>
              </a:endParaRPr>
            </a:p>
          </p:txBody>
        </p:sp>
      </p:grpSp>
      <p:grpSp>
        <p:nvGrpSpPr>
          <p:cNvPr id="26" name="Group 30"/>
          <p:cNvGrpSpPr/>
          <p:nvPr/>
        </p:nvGrpSpPr>
        <p:grpSpPr bwMode="auto">
          <a:xfrm>
            <a:off x="3420110" y="4467860"/>
            <a:ext cx="2510747" cy="1281794"/>
            <a:chOff x="49981" y="-43579"/>
            <a:chExt cx="1885829" cy="963318"/>
          </a:xfrm>
        </p:grpSpPr>
        <p:grpSp>
          <p:nvGrpSpPr>
            <p:cNvPr id="27" name="Group 31"/>
            <p:cNvGrpSpPr/>
            <p:nvPr/>
          </p:nvGrpSpPr>
          <p:grpSpPr bwMode="auto">
            <a:xfrm>
              <a:off x="158198" y="271009"/>
              <a:ext cx="1777612" cy="648730"/>
              <a:chOff x="0" y="0"/>
              <a:chExt cx="1777612" cy="648730"/>
            </a:xfrm>
          </p:grpSpPr>
          <p:sp>
            <p:nvSpPr>
              <p:cNvPr id="29" name="矩形 82"/>
              <p:cNvSpPr>
                <a:spLocks noChangeArrowheads="1"/>
              </p:cNvSpPr>
              <p:nvPr/>
            </p:nvSpPr>
            <p:spPr bwMode="auto">
              <a:xfrm>
                <a:off x="0" y="0"/>
                <a:ext cx="1564397" cy="2977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865" b="1" dirty="0">
                    <a:solidFill>
                      <a:srgbClr val="92D050"/>
                    </a:solidFill>
                    <a:latin typeface="微软雅黑" panose="020B0503020204020204" pitchFamily="34" charset="-122"/>
                    <a:ea typeface="微软雅黑" panose="020B0503020204020204" pitchFamily="34" charset="-122"/>
                    <a:sym typeface="微软雅黑" panose="020B0503020204020204" pitchFamily="34" charset="-122"/>
                  </a:rPr>
                  <a:t>熟悉更多业务代码</a:t>
                </a:r>
                <a:endParaRPr lang="zh-CN" altLang="en-US" sz="2305" dirty="0">
                  <a:solidFill>
                    <a:srgbClr val="92D050"/>
                  </a:solidFill>
                </a:endParaRPr>
              </a:p>
            </p:txBody>
          </p:sp>
          <p:sp>
            <p:nvSpPr>
              <p:cNvPr id="30" name="矩形 83"/>
              <p:cNvSpPr>
                <a:spLocks noChangeArrowheads="1"/>
              </p:cNvSpPr>
              <p:nvPr/>
            </p:nvSpPr>
            <p:spPr bwMode="auto">
              <a:xfrm>
                <a:off x="8621" y="248336"/>
                <a:ext cx="1768991" cy="4003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sz="1400" dirty="0">
                    <a:solidFill>
                      <a:prstClr val="black"/>
                    </a:solidFill>
                    <a:latin typeface="微软雅黑" panose="020B0503020204020204" pitchFamily="34" charset="-122"/>
                    <a:ea typeface="微软雅黑" panose="020B0503020204020204" pitchFamily="34" charset="-122"/>
                  </a:rPr>
                  <a:t>更全面了解项目，促进解决方案更加合理，扩展性强</a:t>
                </a:r>
                <a:endParaRPr lang="zh-CN" sz="2000" dirty="0">
                  <a:solidFill>
                    <a:prstClr val="black"/>
                  </a:solidFill>
                </a:endParaRPr>
              </a:p>
            </p:txBody>
          </p:sp>
        </p:grpSp>
        <p:cxnSp>
          <p:nvCxnSpPr>
            <p:cNvPr id="28" name="肘形连接符 81"/>
            <p:cNvCxnSpPr>
              <a:cxnSpLocks noChangeShapeType="1"/>
              <a:stCxn id="15" idx="4"/>
              <a:endCxn id="29" idx="1"/>
            </p:cNvCxnSpPr>
            <p:nvPr/>
          </p:nvCxnSpPr>
          <p:spPr bwMode="auto">
            <a:xfrm rot="5400000" flipV="1">
              <a:off x="-127579" y="133981"/>
              <a:ext cx="463388" cy="108268"/>
            </a:xfrm>
            <a:prstGeom prst="bentConnector2">
              <a:avLst/>
            </a:prstGeom>
            <a:noFill/>
            <a:ln w="12700" cap="flat" cmpd="sng">
              <a:solidFill>
                <a:srgbClr val="7E7E7D"/>
              </a:solidFill>
              <a:miter lim="800000"/>
            </a:ln>
            <a:extLst>
              <a:ext uri="{909E8E84-426E-40DD-AFC4-6F175D3DCCD1}">
                <a14:hiddenFill xmlns:a14="http://schemas.microsoft.com/office/drawing/2010/main">
                  <a:noFill/>
                </a14:hiddenFill>
              </a:ext>
            </a:extLst>
          </p:spPr>
        </p:cxnSp>
      </p:grpSp>
      <p:grpSp>
        <p:nvGrpSpPr>
          <p:cNvPr id="31" name="Group 35"/>
          <p:cNvGrpSpPr/>
          <p:nvPr/>
        </p:nvGrpSpPr>
        <p:grpSpPr bwMode="auto">
          <a:xfrm>
            <a:off x="5082540" y="1250834"/>
            <a:ext cx="2354124" cy="2266431"/>
            <a:chOff x="77333" y="0"/>
            <a:chExt cx="1769087" cy="1702172"/>
          </a:xfrm>
        </p:grpSpPr>
        <p:grpSp>
          <p:nvGrpSpPr>
            <p:cNvPr id="32" name="Group 36"/>
            <p:cNvGrpSpPr/>
            <p:nvPr/>
          </p:nvGrpSpPr>
          <p:grpSpPr bwMode="auto">
            <a:xfrm>
              <a:off x="77429" y="0"/>
              <a:ext cx="1768991" cy="885270"/>
              <a:chOff x="-94453" y="0"/>
              <a:chExt cx="1768991" cy="885270"/>
            </a:xfrm>
          </p:grpSpPr>
          <p:sp>
            <p:nvSpPr>
              <p:cNvPr id="34" name="矩形 87"/>
              <p:cNvSpPr>
                <a:spLocks noChangeArrowheads="1"/>
              </p:cNvSpPr>
              <p:nvPr/>
            </p:nvSpPr>
            <p:spPr bwMode="auto">
              <a:xfrm>
                <a:off x="0" y="0"/>
                <a:ext cx="851311" cy="2975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865" b="1" dirty="0">
                    <a:solidFill>
                      <a:srgbClr val="92D050"/>
                    </a:solidFill>
                    <a:latin typeface="微软雅黑" panose="020B0503020204020204" pitchFamily="34" charset="-122"/>
                    <a:ea typeface="微软雅黑" panose="020B0503020204020204" pitchFamily="34" charset="-122"/>
                    <a:sym typeface="微软雅黑" panose="020B0503020204020204" pitchFamily="34" charset="-122"/>
                  </a:rPr>
                  <a:t>修炼内功</a:t>
                </a:r>
                <a:endParaRPr lang="zh-CN" altLang="en-US" sz="2305" dirty="0">
                  <a:solidFill>
                    <a:srgbClr val="92D050"/>
                  </a:solidFill>
                </a:endParaRPr>
              </a:p>
            </p:txBody>
          </p:sp>
          <p:sp>
            <p:nvSpPr>
              <p:cNvPr id="35" name="矩形 88"/>
              <p:cNvSpPr>
                <a:spLocks noChangeArrowheads="1"/>
              </p:cNvSpPr>
              <p:nvPr/>
            </p:nvSpPr>
            <p:spPr bwMode="auto">
              <a:xfrm>
                <a:off x="-94453" y="509682"/>
                <a:ext cx="1768991" cy="375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sz="1400" dirty="0">
                    <a:solidFill>
                      <a:prstClr val="black"/>
                    </a:solidFill>
                    <a:latin typeface="微软雅黑" panose="020B0503020204020204" pitchFamily="34" charset="-122"/>
                    <a:ea typeface="微软雅黑" panose="020B0503020204020204" pitchFamily="34" charset="-122"/>
                  </a:rPr>
                  <a:t>积极利用碎片时间进行学习，为承担更艰巨的任务做准备</a:t>
                </a:r>
                <a:endParaRPr lang="zh-CN" sz="2000" dirty="0">
                  <a:solidFill>
                    <a:prstClr val="black"/>
                  </a:solidFill>
                </a:endParaRPr>
              </a:p>
            </p:txBody>
          </p:sp>
        </p:grpSp>
        <p:cxnSp>
          <p:nvCxnSpPr>
            <p:cNvPr id="33" name="肘形连接符 86"/>
            <p:cNvCxnSpPr>
              <a:cxnSpLocks noChangeShapeType="1"/>
              <a:stCxn id="18" idx="0"/>
              <a:endCxn id="34" idx="1"/>
            </p:cNvCxnSpPr>
            <p:nvPr/>
          </p:nvCxnSpPr>
          <p:spPr bwMode="auto">
            <a:xfrm rot="16200000">
              <a:off x="-652070" y="878285"/>
              <a:ext cx="1553289" cy="94484"/>
            </a:xfrm>
            <a:prstGeom prst="bentConnector2">
              <a:avLst/>
            </a:prstGeom>
            <a:noFill/>
            <a:ln w="12700" cap="flat" cmpd="sng">
              <a:solidFill>
                <a:srgbClr val="7E7E7D"/>
              </a:solidFill>
              <a:miter lim="800000"/>
            </a:ln>
            <a:extLst>
              <a:ext uri="{909E8E84-426E-40DD-AFC4-6F175D3DCCD1}">
                <a14:hiddenFill xmlns:a14="http://schemas.microsoft.com/office/drawing/2010/main">
                  <a:noFill/>
                </a14:hiddenFill>
              </a:ext>
            </a:extLst>
          </p:spPr>
        </p:cxnSp>
      </p:grpSp>
      <p:grpSp>
        <p:nvGrpSpPr>
          <p:cNvPr id="36" name="Group 40"/>
          <p:cNvGrpSpPr/>
          <p:nvPr/>
        </p:nvGrpSpPr>
        <p:grpSpPr bwMode="auto">
          <a:xfrm>
            <a:off x="6747510" y="4467860"/>
            <a:ext cx="2509718" cy="1281797"/>
            <a:chOff x="48538" y="-43578"/>
            <a:chExt cx="1885943" cy="963322"/>
          </a:xfrm>
        </p:grpSpPr>
        <p:grpSp>
          <p:nvGrpSpPr>
            <p:cNvPr id="37" name="Group 41"/>
            <p:cNvGrpSpPr/>
            <p:nvPr/>
          </p:nvGrpSpPr>
          <p:grpSpPr bwMode="auto">
            <a:xfrm>
              <a:off x="165458" y="271013"/>
              <a:ext cx="1769023" cy="648731"/>
              <a:chOff x="0" y="0"/>
              <a:chExt cx="1769023" cy="648731"/>
            </a:xfrm>
          </p:grpSpPr>
          <p:sp>
            <p:nvSpPr>
              <p:cNvPr id="39" name="矩形 92"/>
              <p:cNvSpPr>
                <a:spLocks noChangeArrowheads="1"/>
              </p:cNvSpPr>
              <p:nvPr/>
            </p:nvSpPr>
            <p:spPr bwMode="auto">
              <a:xfrm>
                <a:off x="0" y="0"/>
                <a:ext cx="1019245" cy="333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2305" dirty="0">
                    <a:solidFill>
                      <a:srgbClr val="92D050"/>
                    </a:solidFill>
                  </a:rPr>
                  <a:t>实践练习</a:t>
                </a:r>
                <a:endParaRPr lang="zh-CN" altLang="en-US" sz="2305" dirty="0">
                  <a:solidFill>
                    <a:srgbClr val="92D050"/>
                  </a:solidFill>
                </a:endParaRPr>
              </a:p>
            </p:txBody>
          </p:sp>
          <p:sp>
            <p:nvSpPr>
              <p:cNvPr id="40" name="矩形 93"/>
              <p:cNvSpPr>
                <a:spLocks noChangeArrowheads="1"/>
              </p:cNvSpPr>
              <p:nvPr/>
            </p:nvSpPr>
            <p:spPr bwMode="auto">
              <a:xfrm>
                <a:off x="32" y="408685"/>
                <a:ext cx="1768991" cy="240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sz="1400" dirty="0">
                    <a:solidFill>
                      <a:prstClr val="black"/>
                    </a:solidFill>
                    <a:latin typeface="微软雅黑" panose="020B0503020204020204" pitchFamily="34" charset="-122"/>
                    <a:ea typeface="微软雅黑" panose="020B0503020204020204" pitchFamily="34" charset="-122"/>
                  </a:rPr>
                  <a:t>积极将知识落地到实践</a:t>
                </a:r>
                <a:endParaRPr lang="zh-CN" sz="2000" dirty="0">
                  <a:solidFill>
                    <a:prstClr val="black"/>
                  </a:solidFill>
                </a:endParaRPr>
              </a:p>
            </p:txBody>
          </p:sp>
        </p:grpSp>
        <p:cxnSp>
          <p:nvCxnSpPr>
            <p:cNvPr id="38" name="肘形连接符 91"/>
            <p:cNvCxnSpPr>
              <a:cxnSpLocks noChangeShapeType="1"/>
              <a:stCxn id="21" idx="4"/>
              <a:endCxn id="39" idx="1"/>
            </p:cNvCxnSpPr>
            <p:nvPr/>
          </p:nvCxnSpPr>
          <p:spPr bwMode="auto">
            <a:xfrm rot="5400000" flipV="1">
              <a:off x="-133531" y="138491"/>
              <a:ext cx="481046" cy="116908"/>
            </a:xfrm>
            <a:prstGeom prst="bentConnector2">
              <a:avLst/>
            </a:prstGeom>
            <a:noFill/>
            <a:ln w="12700" cap="flat" cmpd="sng">
              <a:solidFill>
                <a:srgbClr val="7E7E7D"/>
              </a:solidFill>
              <a:miter lim="800000"/>
            </a:ln>
            <a:extLst>
              <a:ext uri="{909E8E84-426E-40DD-AFC4-6F175D3DCCD1}">
                <a14:hiddenFill xmlns:a14="http://schemas.microsoft.com/office/drawing/2010/main">
                  <a:noFill/>
                </a14:hiddenFill>
              </a:ext>
            </a:extLst>
          </p:spPr>
        </p:cxnSp>
      </p:grpSp>
      <p:grpSp>
        <p:nvGrpSpPr>
          <p:cNvPr id="41" name="Group 45"/>
          <p:cNvGrpSpPr/>
          <p:nvPr/>
        </p:nvGrpSpPr>
        <p:grpSpPr bwMode="auto">
          <a:xfrm>
            <a:off x="8409753" y="1263509"/>
            <a:ext cx="2353479" cy="2253757"/>
            <a:chOff x="77329" y="0"/>
            <a:chExt cx="1768991" cy="1694452"/>
          </a:xfrm>
        </p:grpSpPr>
        <p:grpSp>
          <p:nvGrpSpPr>
            <p:cNvPr id="42" name="Group 46"/>
            <p:cNvGrpSpPr/>
            <p:nvPr/>
          </p:nvGrpSpPr>
          <p:grpSpPr bwMode="auto">
            <a:xfrm>
              <a:off x="77329" y="0"/>
              <a:ext cx="1768991" cy="696391"/>
              <a:chOff x="-109271" y="0"/>
              <a:chExt cx="1768991" cy="696391"/>
            </a:xfrm>
          </p:grpSpPr>
          <p:sp>
            <p:nvSpPr>
              <p:cNvPr id="44" name="矩形 97"/>
              <p:cNvSpPr>
                <a:spLocks noChangeArrowheads="1"/>
              </p:cNvSpPr>
              <p:nvPr/>
            </p:nvSpPr>
            <p:spPr bwMode="auto">
              <a:xfrm>
                <a:off x="0" y="0"/>
                <a:ext cx="851499" cy="297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865" b="1" dirty="0">
                    <a:solidFill>
                      <a:srgbClr val="92D050"/>
                    </a:solidFill>
                    <a:latin typeface="微软雅黑" panose="020B0503020204020204" pitchFamily="34" charset="-122"/>
                    <a:ea typeface="微软雅黑" panose="020B0503020204020204" pitchFamily="34" charset="-122"/>
                    <a:sym typeface="微软雅黑" panose="020B0503020204020204" pitchFamily="34" charset="-122"/>
                  </a:rPr>
                  <a:t>知识分享</a:t>
                </a:r>
                <a:endParaRPr lang="zh-CN" altLang="en-US" sz="2305" dirty="0">
                  <a:solidFill>
                    <a:srgbClr val="92D050"/>
                  </a:solidFill>
                </a:endParaRPr>
              </a:p>
            </p:txBody>
          </p:sp>
          <p:sp>
            <p:nvSpPr>
              <p:cNvPr id="45" name="矩形 98"/>
              <p:cNvSpPr>
                <a:spLocks noChangeArrowheads="1"/>
              </p:cNvSpPr>
              <p:nvPr/>
            </p:nvSpPr>
            <p:spPr bwMode="auto">
              <a:xfrm>
                <a:off x="-109271" y="435483"/>
                <a:ext cx="1768991" cy="2609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zh-CN" sz="1400" dirty="0">
                    <a:solidFill>
                      <a:prstClr val="black"/>
                    </a:solidFill>
                    <a:latin typeface="微软雅黑" panose="020B0503020204020204" pitchFamily="34" charset="-122"/>
                    <a:ea typeface="微软雅黑" panose="020B0503020204020204" pitchFamily="34" charset="-122"/>
                  </a:rPr>
                  <a:t>升华技术思想，促进团队知识交流</a:t>
                </a:r>
                <a:endParaRPr lang="zh-CN" sz="2000" dirty="0">
                  <a:solidFill>
                    <a:prstClr val="black"/>
                  </a:solidFill>
                </a:endParaRPr>
              </a:p>
            </p:txBody>
          </p:sp>
        </p:grpSp>
        <p:cxnSp>
          <p:nvCxnSpPr>
            <p:cNvPr id="43" name="肘形连接符 96"/>
            <p:cNvCxnSpPr>
              <a:cxnSpLocks noChangeShapeType="1"/>
              <a:stCxn id="24" idx="0"/>
              <a:endCxn id="44" idx="1"/>
            </p:cNvCxnSpPr>
            <p:nvPr/>
          </p:nvCxnSpPr>
          <p:spPr bwMode="auto">
            <a:xfrm rot="16200000">
              <a:off x="-640576" y="867105"/>
              <a:ext cx="1545392" cy="109301"/>
            </a:xfrm>
            <a:prstGeom prst="bentConnector2">
              <a:avLst/>
            </a:prstGeom>
            <a:noFill/>
            <a:ln w="12700" cap="flat" cmpd="sng">
              <a:solidFill>
                <a:srgbClr val="7E7E7D"/>
              </a:solidFill>
              <a:miter lim="800000"/>
            </a:ln>
            <a:extLst>
              <a:ext uri="{909E8E84-426E-40DD-AFC4-6F175D3DCCD1}">
                <a14:hiddenFill xmlns:a14="http://schemas.microsoft.com/office/drawing/2010/main">
                  <a:noFill/>
                </a14:hiddenFill>
              </a:ext>
            </a:extLst>
          </p:spPr>
        </p:cxnSp>
      </p:grpSp>
      <p:sp>
        <p:nvSpPr>
          <p:cNvPr id="3" name="矩形 83"/>
          <p:cNvSpPr>
            <a:spLocks noChangeArrowheads="1"/>
          </p:cNvSpPr>
          <p:nvPr/>
        </p:nvSpPr>
        <p:spPr bwMode="auto">
          <a:xfrm>
            <a:off x="1872596" y="1781538"/>
            <a:ext cx="2355191" cy="5791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p>
            <a:r>
              <a:rPr lang="zh-CN" sz="1600" dirty="0">
                <a:solidFill>
                  <a:prstClr val="black"/>
                </a:solidFill>
              </a:rPr>
              <a:t>快速高质量完成业务指标</a:t>
            </a:r>
            <a:endParaRPr lang="zh-CN" sz="1600" dirty="0">
              <a:solidFill>
                <a:prstClr val="black"/>
              </a:solidFill>
            </a:endParaRPr>
          </a:p>
        </p:txBody>
      </p:sp>
      <p:sp>
        <p:nvSpPr>
          <p:cNvPr id="46" name="文本框 45"/>
          <p:cNvSpPr txBox="1"/>
          <p:nvPr/>
        </p:nvSpPr>
        <p:spPr>
          <a:xfrm>
            <a:off x="386080" y="264160"/>
            <a:ext cx="2529840" cy="678815"/>
          </a:xfrm>
          <a:prstGeom prst="rect">
            <a:avLst/>
          </a:prstGeom>
          <a:noFill/>
        </p:spPr>
        <p:txBody>
          <a:bodyPr wrap="square" rtlCol="0">
            <a:spAutoFit/>
          </a:bodyPr>
          <a:p>
            <a:r>
              <a:rPr lang="zh-CN" altLang="en-US" sz="3600" b="1" dirty="0">
                <a:latin typeface="微软雅黑" panose="020B0503020204020204" pitchFamily="34" charset="-122"/>
                <a:ea typeface="微软雅黑" panose="020B0503020204020204" pitchFamily="34" charset="-122"/>
              </a:rPr>
              <a:t>工作计划</a:t>
            </a:r>
            <a:endParaRPr lang="zh-CN" altLang="en-US" sz="3600"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图片 35"/>
          <p:cNvPicPr>
            <a:picLocks noChangeAspect="1"/>
          </p:cNvPicPr>
          <p:nvPr/>
        </p:nvPicPr>
        <p:blipFill>
          <a:blip r:embed="rId1"/>
          <a:stretch>
            <a:fillRect/>
          </a:stretch>
        </p:blipFill>
        <p:spPr>
          <a:xfrm rot="10800000">
            <a:off x="8650903" y="2606967"/>
            <a:ext cx="3541097" cy="4251033"/>
          </a:xfrm>
          <a:prstGeom prst="rect">
            <a:avLst/>
          </a:prstGeom>
        </p:spPr>
      </p:pic>
      <p:pic>
        <p:nvPicPr>
          <p:cNvPr id="9" name="图片 8"/>
          <p:cNvPicPr>
            <a:picLocks noChangeAspect="1"/>
          </p:cNvPicPr>
          <p:nvPr/>
        </p:nvPicPr>
        <p:blipFill>
          <a:blip r:embed="rId2"/>
          <a:stretch>
            <a:fillRect/>
          </a:stretch>
        </p:blipFill>
        <p:spPr>
          <a:xfrm rot="10800000">
            <a:off x="-1" y="-1"/>
            <a:ext cx="1083318" cy="1076960"/>
          </a:xfrm>
          <a:prstGeom prst="rect">
            <a:avLst/>
          </a:prstGeom>
        </p:spPr>
      </p:pic>
      <p:pic>
        <p:nvPicPr>
          <p:cNvPr id="22" name="Picture 2"/>
          <p:cNvPicPr>
            <a:picLocks noChangeAspect="1"/>
          </p:cNvPicPr>
          <p:nvPr/>
        </p:nvPicPr>
        <p:blipFill>
          <a:blip r:embed="rId3" cstate="screen"/>
          <a:stretch>
            <a:fillRect/>
          </a:stretch>
        </p:blipFill>
        <p:spPr>
          <a:xfrm>
            <a:off x="686852" y="1489236"/>
            <a:ext cx="2791968" cy="4546600"/>
          </a:xfrm>
          <a:prstGeom prst="rect">
            <a:avLst/>
          </a:prstGeom>
        </p:spPr>
      </p:pic>
      <p:sp>
        <p:nvSpPr>
          <p:cNvPr id="23" name="直角三角形 22"/>
          <p:cNvSpPr/>
          <p:nvPr/>
        </p:nvSpPr>
        <p:spPr>
          <a:xfrm>
            <a:off x="1181788" y="2212028"/>
            <a:ext cx="1782480" cy="3095378"/>
          </a:xfrm>
          <a:prstGeom prst="rtTriangle">
            <a:avLst/>
          </a:prstGeom>
          <a:solidFill>
            <a:srgbClr val="4454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直角三角形 23"/>
          <p:cNvSpPr/>
          <p:nvPr/>
        </p:nvSpPr>
        <p:spPr>
          <a:xfrm flipH="1" flipV="1">
            <a:off x="1181788" y="2212027"/>
            <a:ext cx="1782480" cy="3095378"/>
          </a:xfrm>
          <a:prstGeom prst="rtTriangle">
            <a:avLst/>
          </a:prstGeom>
          <a:solidFill>
            <a:srgbClr val="ADB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1703009" y="3372235"/>
            <a:ext cx="684874" cy="684874"/>
            <a:chOff x="2903138" y="3186385"/>
            <a:chExt cx="1485982" cy="1485982"/>
          </a:xfrm>
        </p:grpSpPr>
        <p:sp>
          <p:nvSpPr>
            <p:cNvPr id="26" name="Freeform 93"/>
            <p:cNvSpPr>
              <a:spLocks noEditPoints="1"/>
            </p:cNvSpPr>
            <p:nvPr/>
          </p:nvSpPr>
          <p:spPr bwMode="auto">
            <a:xfrm>
              <a:off x="3369493" y="3517239"/>
              <a:ext cx="548619" cy="737488"/>
            </a:xfrm>
            <a:custGeom>
              <a:avLst/>
              <a:gdLst>
                <a:gd name="T0" fmla="*/ 188 w 216"/>
                <a:gd name="T1" fmla="*/ 126 h 288"/>
                <a:gd name="T2" fmla="*/ 188 w 216"/>
                <a:gd name="T3" fmla="*/ 79 h 288"/>
                <a:gd name="T4" fmla="*/ 109 w 216"/>
                <a:gd name="T5" fmla="*/ 0 h 288"/>
                <a:gd name="T6" fmla="*/ 108 w 216"/>
                <a:gd name="T7" fmla="*/ 0 h 288"/>
                <a:gd name="T8" fmla="*/ 106 w 216"/>
                <a:gd name="T9" fmla="*/ 0 h 288"/>
                <a:gd name="T10" fmla="*/ 28 w 216"/>
                <a:gd name="T11" fmla="*/ 79 h 288"/>
                <a:gd name="T12" fmla="*/ 28 w 216"/>
                <a:gd name="T13" fmla="*/ 126 h 288"/>
                <a:gd name="T14" fmla="*/ 0 w 216"/>
                <a:gd name="T15" fmla="*/ 126 h 288"/>
                <a:gd name="T16" fmla="*/ 0 w 216"/>
                <a:gd name="T17" fmla="*/ 288 h 288"/>
                <a:gd name="T18" fmla="*/ 216 w 216"/>
                <a:gd name="T19" fmla="*/ 288 h 288"/>
                <a:gd name="T20" fmla="*/ 216 w 216"/>
                <a:gd name="T21" fmla="*/ 126 h 288"/>
                <a:gd name="T22" fmla="*/ 188 w 216"/>
                <a:gd name="T23" fmla="*/ 126 h 288"/>
                <a:gd name="T24" fmla="*/ 133 w 216"/>
                <a:gd name="T25" fmla="*/ 259 h 288"/>
                <a:gd name="T26" fmla="*/ 84 w 216"/>
                <a:gd name="T27" fmla="*/ 259 h 288"/>
                <a:gd name="T28" fmla="*/ 96 w 216"/>
                <a:gd name="T29" fmla="*/ 206 h 288"/>
                <a:gd name="T30" fmla="*/ 84 w 216"/>
                <a:gd name="T31" fmla="*/ 185 h 288"/>
                <a:gd name="T32" fmla="*/ 108 w 216"/>
                <a:gd name="T33" fmla="*/ 161 h 288"/>
                <a:gd name="T34" fmla="*/ 133 w 216"/>
                <a:gd name="T35" fmla="*/ 185 h 288"/>
                <a:gd name="T36" fmla="*/ 120 w 216"/>
                <a:gd name="T37" fmla="*/ 206 h 288"/>
                <a:gd name="T38" fmla="*/ 133 w 216"/>
                <a:gd name="T39" fmla="*/ 259 h 288"/>
                <a:gd name="T40" fmla="*/ 148 w 216"/>
                <a:gd name="T41" fmla="*/ 126 h 288"/>
                <a:gd name="T42" fmla="*/ 67 w 216"/>
                <a:gd name="T43" fmla="*/ 126 h 288"/>
                <a:gd name="T44" fmla="*/ 67 w 216"/>
                <a:gd name="T45" fmla="*/ 79 h 288"/>
                <a:gd name="T46" fmla="*/ 106 w 216"/>
                <a:gd name="T47" fmla="*/ 40 h 288"/>
                <a:gd name="T48" fmla="*/ 108 w 216"/>
                <a:gd name="T49" fmla="*/ 40 h 288"/>
                <a:gd name="T50" fmla="*/ 109 w 216"/>
                <a:gd name="T51" fmla="*/ 40 h 288"/>
                <a:gd name="T52" fmla="*/ 148 w 216"/>
                <a:gd name="T53" fmla="*/ 79 h 288"/>
                <a:gd name="T54" fmla="*/ 148 w 216"/>
                <a:gd name="T55" fmla="*/ 12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16" h="288">
                  <a:moveTo>
                    <a:pt x="188" y="126"/>
                  </a:moveTo>
                  <a:cubicBezTo>
                    <a:pt x="188" y="79"/>
                    <a:pt x="188" y="79"/>
                    <a:pt x="188" y="79"/>
                  </a:cubicBezTo>
                  <a:cubicBezTo>
                    <a:pt x="188" y="36"/>
                    <a:pt x="152" y="0"/>
                    <a:pt x="109" y="0"/>
                  </a:cubicBezTo>
                  <a:cubicBezTo>
                    <a:pt x="109" y="0"/>
                    <a:pt x="108" y="0"/>
                    <a:pt x="108" y="0"/>
                  </a:cubicBezTo>
                  <a:cubicBezTo>
                    <a:pt x="107" y="0"/>
                    <a:pt x="107" y="0"/>
                    <a:pt x="106" y="0"/>
                  </a:cubicBezTo>
                  <a:cubicBezTo>
                    <a:pt x="63" y="0"/>
                    <a:pt x="28" y="36"/>
                    <a:pt x="28" y="79"/>
                  </a:cubicBezTo>
                  <a:cubicBezTo>
                    <a:pt x="28" y="126"/>
                    <a:pt x="28" y="126"/>
                    <a:pt x="28" y="126"/>
                  </a:cubicBezTo>
                  <a:cubicBezTo>
                    <a:pt x="0" y="126"/>
                    <a:pt x="0" y="126"/>
                    <a:pt x="0" y="126"/>
                  </a:cubicBezTo>
                  <a:cubicBezTo>
                    <a:pt x="0" y="288"/>
                    <a:pt x="0" y="288"/>
                    <a:pt x="0" y="288"/>
                  </a:cubicBezTo>
                  <a:cubicBezTo>
                    <a:pt x="216" y="288"/>
                    <a:pt x="216" y="288"/>
                    <a:pt x="216" y="288"/>
                  </a:cubicBezTo>
                  <a:cubicBezTo>
                    <a:pt x="216" y="126"/>
                    <a:pt x="216" y="126"/>
                    <a:pt x="216" y="126"/>
                  </a:cubicBezTo>
                  <a:lnTo>
                    <a:pt x="188" y="126"/>
                  </a:lnTo>
                  <a:close/>
                  <a:moveTo>
                    <a:pt x="133" y="259"/>
                  </a:moveTo>
                  <a:cubicBezTo>
                    <a:pt x="84" y="259"/>
                    <a:pt x="84" y="259"/>
                    <a:pt x="84" y="259"/>
                  </a:cubicBezTo>
                  <a:cubicBezTo>
                    <a:pt x="96" y="206"/>
                    <a:pt x="96" y="206"/>
                    <a:pt x="96" y="206"/>
                  </a:cubicBezTo>
                  <a:cubicBezTo>
                    <a:pt x="88" y="202"/>
                    <a:pt x="84" y="194"/>
                    <a:pt x="84" y="185"/>
                  </a:cubicBezTo>
                  <a:cubicBezTo>
                    <a:pt x="84" y="172"/>
                    <a:pt x="95" y="161"/>
                    <a:pt x="108" y="161"/>
                  </a:cubicBezTo>
                  <a:cubicBezTo>
                    <a:pt x="122" y="161"/>
                    <a:pt x="133" y="172"/>
                    <a:pt x="133" y="185"/>
                  </a:cubicBezTo>
                  <a:cubicBezTo>
                    <a:pt x="133" y="194"/>
                    <a:pt x="128" y="202"/>
                    <a:pt x="120" y="206"/>
                  </a:cubicBezTo>
                  <a:lnTo>
                    <a:pt x="133" y="259"/>
                  </a:lnTo>
                  <a:close/>
                  <a:moveTo>
                    <a:pt x="148" y="126"/>
                  </a:moveTo>
                  <a:cubicBezTo>
                    <a:pt x="67" y="126"/>
                    <a:pt x="67" y="126"/>
                    <a:pt x="67" y="126"/>
                  </a:cubicBezTo>
                  <a:cubicBezTo>
                    <a:pt x="67" y="79"/>
                    <a:pt x="67" y="79"/>
                    <a:pt x="67" y="79"/>
                  </a:cubicBezTo>
                  <a:cubicBezTo>
                    <a:pt x="67" y="57"/>
                    <a:pt x="85" y="40"/>
                    <a:pt x="106" y="40"/>
                  </a:cubicBezTo>
                  <a:cubicBezTo>
                    <a:pt x="107" y="40"/>
                    <a:pt x="108" y="40"/>
                    <a:pt x="108" y="40"/>
                  </a:cubicBezTo>
                  <a:cubicBezTo>
                    <a:pt x="108" y="40"/>
                    <a:pt x="109" y="40"/>
                    <a:pt x="109" y="40"/>
                  </a:cubicBezTo>
                  <a:cubicBezTo>
                    <a:pt x="131" y="40"/>
                    <a:pt x="148" y="57"/>
                    <a:pt x="148" y="79"/>
                  </a:cubicBezTo>
                  <a:lnTo>
                    <a:pt x="148" y="126"/>
                  </a:lnTo>
                  <a:close/>
                </a:path>
              </a:pathLst>
            </a:custGeom>
            <a:solidFill>
              <a:schemeClr val="bg1"/>
            </a:solidFill>
            <a:ln>
              <a:noFill/>
            </a:ln>
          </p:spPr>
          <p:txBody>
            <a:bodyPr vert="horz" wrap="square" lIns="91440" tIns="45720" rIns="91440" bIns="45720" numCol="1" anchor="t" anchorCtr="0" compatLnSpc="1"/>
            <a:lstStyle/>
            <a:p>
              <a:endParaRPr lang="zh-CN" altLang="en-US"/>
            </a:p>
          </p:txBody>
        </p:sp>
        <p:sp>
          <p:nvSpPr>
            <p:cNvPr id="27" name="椭圆 26"/>
            <p:cNvSpPr/>
            <p:nvPr/>
          </p:nvSpPr>
          <p:spPr>
            <a:xfrm>
              <a:off x="2903138" y="3186385"/>
              <a:ext cx="1485982" cy="1485982"/>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p:cNvSpPr txBox="1"/>
          <p:nvPr/>
        </p:nvSpPr>
        <p:spPr>
          <a:xfrm>
            <a:off x="3286125" y="3224530"/>
            <a:ext cx="7987665" cy="640080"/>
          </a:xfrm>
          <a:prstGeom prst="rect">
            <a:avLst/>
          </a:prstGeom>
          <a:noFill/>
        </p:spPr>
        <p:txBody>
          <a:bodyPr wrap="none" rtlCol="0">
            <a:spAutoFit/>
          </a:bodyPr>
          <a:p>
            <a:r>
              <a:rPr lang="zh-CN" altLang="en-US" sz="3600" b="1">
                <a:solidFill>
                  <a:srgbClr val="31BD3D"/>
                </a:solidFill>
              </a:rPr>
              <a:t>起决定作用的，是对技术的热情与兴趣</a:t>
            </a:r>
            <a:endParaRPr lang="zh-CN" altLang="en-US" sz="3600" b="1">
              <a:solidFill>
                <a:srgbClr val="31BD3D"/>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stretch>
            <a:fillRect/>
          </a:stretch>
        </p:blipFill>
        <p:spPr>
          <a:xfrm>
            <a:off x="0" y="-41063"/>
            <a:ext cx="3073501" cy="3689691"/>
          </a:xfrm>
          <a:prstGeom prst="rect">
            <a:avLst/>
          </a:prstGeom>
        </p:spPr>
      </p:pic>
      <p:grpSp>
        <p:nvGrpSpPr>
          <p:cNvPr id="19" name="组合 18"/>
          <p:cNvGrpSpPr/>
          <p:nvPr/>
        </p:nvGrpSpPr>
        <p:grpSpPr>
          <a:xfrm>
            <a:off x="3584008" y="985675"/>
            <a:ext cx="5168848" cy="2903457"/>
            <a:chOff x="3652588" y="1153315"/>
            <a:chExt cx="5168848" cy="2903457"/>
          </a:xfrm>
        </p:grpSpPr>
        <p:pic>
          <p:nvPicPr>
            <p:cNvPr id="4" name="图片 3"/>
            <p:cNvPicPr>
              <a:picLocks noChangeAspect="1"/>
            </p:cNvPicPr>
            <p:nvPr/>
          </p:nvPicPr>
          <p:blipFill>
            <a:blip r:embed="rId2"/>
            <a:stretch>
              <a:fillRect/>
            </a:stretch>
          </p:blipFill>
          <p:spPr>
            <a:xfrm>
              <a:off x="3652588" y="1434120"/>
              <a:ext cx="1314538" cy="2622652"/>
            </a:xfrm>
            <a:prstGeom prst="rect">
              <a:avLst/>
            </a:prstGeom>
          </p:spPr>
        </p:pic>
        <p:grpSp>
          <p:nvGrpSpPr>
            <p:cNvPr id="10" name="组合 9"/>
            <p:cNvGrpSpPr/>
            <p:nvPr/>
          </p:nvGrpSpPr>
          <p:grpSpPr>
            <a:xfrm>
              <a:off x="5546213" y="1153315"/>
              <a:ext cx="1401275" cy="2903457"/>
              <a:chOff x="456340" y="2824986"/>
              <a:chExt cx="1758551" cy="4033013"/>
            </a:xfrm>
          </p:grpSpPr>
          <p:pic>
            <p:nvPicPr>
              <p:cNvPr id="5" name="图片 4"/>
              <p:cNvPicPr>
                <a:picLocks noChangeAspect="1"/>
              </p:cNvPicPr>
              <p:nvPr/>
            </p:nvPicPr>
            <p:blipFill>
              <a:blip r:embed="rId3"/>
              <a:stretch>
                <a:fillRect/>
              </a:stretch>
            </p:blipFill>
            <p:spPr>
              <a:xfrm>
                <a:off x="535074" y="2824986"/>
                <a:ext cx="1679817" cy="3161853"/>
              </a:xfrm>
              <a:prstGeom prst="rect">
                <a:avLst/>
              </a:prstGeom>
            </p:spPr>
          </p:pic>
          <p:pic>
            <p:nvPicPr>
              <p:cNvPr id="6" name="图片 5"/>
              <p:cNvPicPr>
                <a:picLocks noChangeAspect="1"/>
              </p:cNvPicPr>
              <p:nvPr/>
            </p:nvPicPr>
            <p:blipFill>
              <a:blip r:embed="rId4"/>
              <a:stretch>
                <a:fillRect/>
              </a:stretch>
            </p:blipFill>
            <p:spPr>
              <a:xfrm>
                <a:off x="456340" y="5471274"/>
                <a:ext cx="1758551" cy="1386725"/>
              </a:xfrm>
              <a:prstGeom prst="rect">
                <a:avLst/>
              </a:prstGeom>
            </p:spPr>
          </p:pic>
        </p:grpSp>
        <p:pic>
          <p:nvPicPr>
            <p:cNvPr id="7" name="图片 6"/>
            <p:cNvPicPr>
              <a:picLocks noChangeAspect="1"/>
            </p:cNvPicPr>
            <p:nvPr/>
          </p:nvPicPr>
          <p:blipFill>
            <a:blip r:embed="rId5"/>
            <a:stretch>
              <a:fillRect/>
            </a:stretch>
          </p:blipFill>
          <p:spPr>
            <a:xfrm>
              <a:off x="7330583" y="1920240"/>
              <a:ext cx="1490853" cy="2136532"/>
            </a:xfrm>
            <a:prstGeom prst="rect">
              <a:avLst/>
            </a:prstGeom>
          </p:spPr>
        </p:pic>
      </p:grpSp>
      <p:pic>
        <p:nvPicPr>
          <p:cNvPr id="9" name="图片 8"/>
          <p:cNvPicPr>
            <a:picLocks noChangeAspect="1"/>
          </p:cNvPicPr>
          <p:nvPr/>
        </p:nvPicPr>
        <p:blipFill>
          <a:blip r:embed="rId6"/>
          <a:stretch>
            <a:fillRect/>
          </a:stretch>
        </p:blipFill>
        <p:spPr>
          <a:xfrm>
            <a:off x="9272256" y="3955392"/>
            <a:ext cx="2919744" cy="2902608"/>
          </a:xfrm>
          <a:prstGeom prst="rect">
            <a:avLst/>
          </a:prstGeom>
        </p:spPr>
      </p:pic>
      <p:grpSp>
        <p:nvGrpSpPr>
          <p:cNvPr id="11" name="组合 10"/>
          <p:cNvGrpSpPr/>
          <p:nvPr/>
        </p:nvGrpSpPr>
        <p:grpSpPr>
          <a:xfrm>
            <a:off x="3690522" y="4281374"/>
            <a:ext cx="4974058" cy="1163487"/>
            <a:chOff x="3842739" y="2519578"/>
            <a:chExt cx="4974058" cy="1163487"/>
          </a:xfrm>
        </p:grpSpPr>
        <p:cxnSp>
          <p:nvCxnSpPr>
            <p:cNvPr id="12" name="直接连接符 11"/>
            <p:cNvCxnSpPr/>
            <p:nvPr/>
          </p:nvCxnSpPr>
          <p:spPr>
            <a:xfrm flipV="1">
              <a:off x="3970655" y="2581604"/>
              <a:ext cx="4736465" cy="157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3842739" y="3323371"/>
              <a:ext cx="4955821" cy="307777"/>
            </a:xfrm>
            <a:prstGeom prst="rect">
              <a:avLst/>
            </a:prstGeom>
            <a:noFill/>
          </p:spPr>
          <p:txBody>
            <a:bodyPr wrap="square" rtlCol="0">
              <a:spAutoFit/>
            </a:bodyPr>
            <a:lstStyle/>
            <a:p>
              <a:pPr algn="dist"/>
              <a:r>
                <a:rPr lang="en-US" altLang="zh-CN" sz="1400" dirty="0" smtClean="0"/>
                <a:t>THE PROFESSIONAL TEMPLATE</a:t>
              </a:r>
              <a:endParaRPr lang="zh-CN" altLang="en-US" sz="1400" dirty="0"/>
            </a:p>
          </p:txBody>
        </p:sp>
        <p:cxnSp>
          <p:nvCxnSpPr>
            <p:cNvPr id="17" name="直接连接符 16"/>
            <p:cNvCxnSpPr/>
            <p:nvPr/>
          </p:nvCxnSpPr>
          <p:spPr>
            <a:xfrm flipV="1">
              <a:off x="3990377" y="3681489"/>
              <a:ext cx="4736465" cy="1576"/>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3860976" y="2519578"/>
              <a:ext cx="4955821" cy="923330"/>
            </a:xfrm>
            <a:prstGeom prst="rect">
              <a:avLst/>
            </a:prstGeom>
            <a:noFill/>
          </p:spPr>
          <p:txBody>
            <a:bodyPr wrap="square" rtlCol="0">
              <a:spAutoFit/>
            </a:bodyPr>
            <a:lstStyle/>
            <a:p>
              <a:pPr algn="dist"/>
              <a:r>
                <a:rPr lang="zh-CN" altLang="en-US" sz="5400" dirty="0" smtClean="0">
                  <a:latin typeface="方正楷体简体" panose="03000509000000000000" pitchFamily="65" charset="-122"/>
                  <a:ea typeface="方正楷体简体" panose="03000509000000000000" pitchFamily="65" charset="-122"/>
                </a:rPr>
                <a:t>谢谢您的欣赏</a:t>
              </a:r>
              <a:endParaRPr lang="zh-CN" altLang="en-US" sz="5400" dirty="0">
                <a:latin typeface="方正楷体简体" panose="03000509000000000000" pitchFamily="65" charset="-122"/>
                <a:ea typeface="方正楷体简体" panose="03000509000000000000" pitchFamily="65" charset="-122"/>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图片 39"/>
          <p:cNvPicPr>
            <a:picLocks noChangeAspect="1"/>
          </p:cNvPicPr>
          <p:nvPr/>
        </p:nvPicPr>
        <p:blipFill>
          <a:blip r:embed="rId1"/>
          <a:stretch>
            <a:fillRect/>
          </a:stretch>
        </p:blipFill>
        <p:spPr>
          <a:xfrm flipH="1">
            <a:off x="9118499" y="-13550"/>
            <a:ext cx="3073501" cy="3689691"/>
          </a:xfrm>
          <a:prstGeom prst="rect">
            <a:avLst/>
          </a:prstGeom>
        </p:spPr>
      </p:pic>
      <p:sp>
        <p:nvSpPr>
          <p:cNvPr id="15" name="出自【趣你的PPT】(微信:qunideppt)：最优质的PPT资源库"/>
          <p:cNvSpPr/>
          <p:nvPr/>
        </p:nvSpPr>
        <p:spPr>
          <a:xfrm>
            <a:off x="6358407" y="2843294"/>
            <a:ext cx="1416991" cy="1416991"/>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0">
              <a:solidFill>
                <a:prstClr val="white"/>
              </a:solidFill>
            </a:endParaRPr>
          </a:p>
        </p:txBody>
      </p:sp>
      <p:grpSp>
        <p:nvGrpSpPr>
          <p:cNvPr id="16" name="Group 4出自【趣你的PPT】(微信:qunideppt)：最优质的PPT资源库"/>
          <p:cNvGrpSpPr/>
          <p:nvPr/>
        </p:nvGrpSpPr>
        <p:grpSpPr>
          <a:xfrm>
            <a:off x="6766457" y="3262126"/>
            <a:ext cx="600890" cy="670860"/>
            <a:chOff x="6016626" y="5110164"/>
            <a:chExt cx="231775" cy="258763"/>
          </a:xfrm>
          <a:solidFill>
            <a:srgbClr val="92D050"/>
          </a:solidFill>
        </p:grpSpPr>
        <p:sp>
          <p:nvSpPr>
            <p:cNvPr id="20" name="出自【趣你的PPT】(微信:qunideppt)：最优质的PPT资源库"/>
            <p:cNvSpPr>
              <a:spLocks noChangeArrowheads="1"/>
            </p:cNvSpPr>
            <p:nvPr/>
          </p:nvSpPr>
          <p:spPr bwMode="auto">
            <a:xfrm>
              <a:off x="6119813" y="5281614"/>
              <a:ext cx="23813" cy="87313"/>
            </a:xfrm>
            <a:prstGeom prst="rect">
              <a:avLst/>
            </a:prstGeom>
            <a:grpFill/>
            <a:ln w="63500" cap="flat" cmpd="sng">
              <a:solidFill>
                <a:srgbClr val="000000">
                  <a:alpha val="0"/>
                </a:srgbClr>
              </a:solidFill>
              <a:prstDash val="solid"/>
              <a:miter lim="0"/>
            </a:ln>
            <a:effectLst/>
          </p:spPr>
          <p:txBody>
            <a:bodyPr lIns="0" tIns="0" rIns="0" bIns="0" anchor="ctr"/>
            <a:lstStyle/>
            <a:p>
              <a:pPr defTabSz="584200"/>
              <a:endParaRPr lang="zh-CN" altLang="en-US" sz="4000">
                <a:solidFill>
                  <a:srgbClr val="92D050"/>
                </a:solidFill>
                <a:effectLst>
                  <a:outerShdw blurRad="38100" dist="38100" dir="2700000" algn="tl">
                    <a:srgbClr val="000000"/>
                  </a:outerShdw>
                </a:effectLst>
              </a:endParaRPr>
            </a:p>
          </p:txBody>
        </p:sp>
        <p:sp>
          <p:nvSpPr>
            <p:cNvPr id="21" name="出自【趣你的PPT】(微信:qunideppt)：最优质的PPT资源库"/>
            <p:cNvSpPr/>
            <p:nvPr/>
          </p:nvSpPr>
          <p:spPr bwMode="auto">
            <a:xfrm>
              <a:off x="6016626" y="5110164"/>
              <a:ext cx="207963" cy="73025"/>
            </a:xfrm>
            <a:custGeom>
              <a:avLst/>
              <a:gdLst>
                <a:gd name="T0" fmla="*/ 115 w 231"/>
                <a:gd name="T1" fmla="*/ 28 h 81"/>
                <a:gd name="T2" fmla="*/ 30 w 231"/>
                <a:gd name="T3" fmla="*/ 28 h 81"/>
                <a:gd name="T4" fmla="*/ 25 w 231"/>
                <a:gd name="T5" fmla="*/ 30 h 81"/>
                <a:gd name="T6" fmla="*/ 2 w 231"/>
                <a:gd name="T7" fmla="*/ 50 h 81"/>
                <a:gd name="T8" fmla="*/ 0 w 231"/>
                <a:gd name="T9" fmla="*/ 54 h 81"/>
                <a:gd name="T10" fmla="*/ 0 w 231"/>
                <a:gd name="T11" fmla="*/ 55 h 81"/>
                <a:gd name="T12" fmla="*/ 2 w 231"/>
                <a:gd name="T13" fmla="*/ 60 h 81"/>
                <a:gd name="T14" fmla="*/ 25 w 231"/>
                <a:gd name="T15" fmla="*/ 79 h 81"/>
                <a:gd name="T16" fmla="*/ 30 w 231"/>
                <a:gd name="T17" fmla="*/ 81 h 81"/>
                <a:gd name="T18" fmla="*/ 229 w 231"/>
                <a:gd name="T19" fmla="*/ 81 h 81"/>
                <a:gd name="T20" fmla="*/ 231 w 231"/>
                <a:gd name="T21" fmla="*/ 78 h 81"/>
                <a:gd name="T22" fmla="*/ 231 w 231"/>
                <a:gd name="T23" fmla="*/ 31 h 81"/>
                <a:gd name="T24" fmla="*/ 229 w 231"/>
                <a:gd name="T25" fmla="*/ 28 h 81"/>
                <a:gd name="T26" fmla="*/ 142 w 231"/>
                <a:gd name="T27" fmla="*/ 28 h 81"/>
                <a:gd name="T28" fmla="*/ 142 w 231"/>
                <a:gd name="T29" fmla="*/ 13 h 81"/>
                <a:gd name="T30" fmla="*/ 142 w 231"/>
                <a:gd name="T31" fmla="*/ 0 h 81"/>
                <a:gd name="T32" fmla="*/ 115 w 231"/>
                <a:gd name="T33" fmla="*/ 0 h 81"/>
                <a:gd name="T34" fmla="*/ 115 w 231"/>
                <a:gd name="T35" fmla="*/ 13 h 81"/>
                <a:gd name="T36" fmla="*/ 115 w 231"/>
                <a:gd name="T37" fmla="*/ 28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1" h="81">
                  <a:moveTo>
                    <a:pt x="115" y="28"/>
                  </a:moveTo>
                  <a:cubicBezTo>
                    <a:pt x="30" y="28"/>
                    <a:pt x="30" y="28"/>
                    <a:pt x="30" y="28"/>
                  </a:cubicBezTo>
                  <a:cubicBezTo>
                    <a:pt x="28" y="28"/>
                    <a:pt x="26" y="29"/>
                    <a:pt x="25" y="30"/>
                  </a:cubicBezTo>
                  <a:cubicBezTo>
                    <a:pt x="2" y="50"/>
                    <a:pt x="2" y="50"/>
                    <a:pt x="2" y="50"/>
                  </a:cubicBezTo>
                  <a:cubicBezTo>
                    <a:pt x="1" y="51"/>
                    <a:pt x="0" y="53"/>
                    <a:pt x="0" y="54"/>
                  </a:cubicBezTo>
                  <a:cubicBezTo>
                    <a:pt x="0" y="55"/>
                    <a:pt x="0" y="55"/>
                    <a:pt x="0" y="55"/>
                  </a:cubicBezTo>
                  <a:cubicBezTo>
                    <a:pt x="0" y="56"/>
                    <a:pt x="1" y="59"/>
                    <a:pt x="2" y="60"/>
                  </a:cubicBezTo>
                  <a:cubicBezTo>
                    <a:pt x="25" y="79"/>
                    <a:pt x="25" y="79"/>
                    <a:pt x="25" y="79"/>
                  </a:cubicBezTo>
                  <a:cubicBezTo>
                    <a:pt x="26" y="80"/>
                    <a:pt x="28" y="81"/>
                    <a:pt x="30" y="81"/>
                  </a:cubicBezTo>
                  <a:cubicBezTo>
                    <a:pt x="229" y="81"/>
                    <a:pt x="229" y="81"/>
                    <a:pt x="229" y="81"/>
                  </a:cubicBezTo>
                  <a:cubicBezTo>
                    <a:pt x="230" y="81"/>
                    <a:pt x="231" y="80"/>
                    <a:pt x="231" y="78"/>
                  </a:cubicBezTo>
                  <a:cubicBezTo>
                    <a:pt x="231" y="31"/>
                    <a:pt x="231" y="31"/>
                    <a:pt x="231" y="31"/>
                  </a:cubicBezTo>
                  <a:cubicBezTo>
                    <a:pt x="231" y="30"/>
                    <a:pt x="230" y="28"/>
                    <a:pt x="229" y="28"/>
                  </a:cubicBezTo>
                  <a:cubicBezTo>
                    <a:pt x="142" y="28"/>
                    <a:pt x="142" y="28"/>
                    <a:pt x="142" y="28"/>
                  </a:cubicBezTo>
                  <a:cubicBezTo>
                    <a:pt x="142" y="13"/>
                    <a:pt x="142" y="13"/>
                    <a:pt x="142" y="13"/>
                  </a:cubicBezTo>
                  <a:cubicBezTo>
                    <a:pt x="142" y="0"/>
                    <a:pt x="142" y="0"/>
                    <a:pt x="142" y="0"/>
                  </a:cubicBezTo>
                  <a:cubicBezTo>
                    <a:pt x="115" y="0"/>
                    <a:pt x="115" y="0"/>
                    <a:pt x="115" y="0"/>
                  </a:cubicBezTo>
                  <a:cubicBezTo>
                    <a:pt x="115" y="13"/>
                    <a:pt x="115" y="13"/>
                    <a:pt x="115" y="13"/>
                  </a:cubicBezTo>
                  <a:lnTo>
                    <a:pt x="115" y="28"/>
                  </a:lnTo>
                  <a:close/>
                </a:path>
              </a:pathLst>
            </a:custGeom>
            <a:grpFill/>
            <a:ln w="63500" cap="flat" cmpd="sng">
              <a:solidFill>
                <a:srgbClr val="000000">
                  <a:alpha val="0"/>
                </a:srgbClr>
              </a:solidFill>
              <a:prstDash val="solid"/>
              <a:miter lim="0"/>
            </a:ln>
            <a:effectLst/>
          </p:spPr>
          <p:txBody>
            <a:bodyPr lIns="0" tIns="0" rIns="0" bIns="0" anchor="ctr"/>
            <a:lstStyle/>
            <a:p>
              <a:pPr defTabSz="584200"/>
              <a:endParaRPr lang="zh-CN" altLang="en-US" sz="4000">
                <a:solidFill>
                  <a:srgbClr val="92D050"/>
                </a:solidFill>
                <a:effectLst>
                  <a:outerShdw blurRad="38100" dist="38100" dir="2700000" algn="tl">
                    <a:srgbClr val="000000"/>
                  </a:outerShdw>
                </a:effectLst>
              </a:endParaRPr>
            </a:p>
          </p:txBody>
        </p:sp>
        <p:sp>
          <p:nvSpPr>
            <p:cNvPr id="22" name="出自【趣你的PPT】(微信:qunideppt)：最优质的PPT资源库"/>
            <p:cNvSpPr/>
            <p:nvPr/>
          </p:nvSpPr>
          <p:spPr bwMode="auto">
            <a:xfrm>
              <a:off x="6040438" y="5197476"/>
              <a:ext cx="207963" cy="71438"/>
            </a:xfrm>
            <a:custGeom>
              <a:avLst/>
              <a:gdLst>
                <a:gd name="T0" fmla="*/ 89 w 231"/>
                <a:gd name="T1" fmla="*/ 27 h 80"/>
                <a:gd name="T2" fmla="*/ 3 w 231"/>
                <a:gd name="T3" fmla="*/ 27 h 80"/>
                <a:gd name="T4" fmla="*/ 0 w 231"/>
                <a:gd name="T5" fmla="*/ 30 h 80"/>
                <a:gd name="T6" fmla="*/ 0 w 231"/>
                <a:gd name="T7" fmla="*/ 77 h 80"/>
                <a:gd name="T8" fmla="*/ 3 w 231"/>
                <a:gd name="T9" fmla="*/ 80 h 80"/>
                <a:gd name="T10" fmla="*/ 202 w 231"/>
                <a:gd name="T11" fmla="*/ 80 h 80"/>
                <a:gd name="T12" fmla="*/ 206 w 231"/>
                <a:gd name="T13" fmla="*/ 78 h 80"/>
                <a:gd name="T14" fmla="*/ 229 w 231"/>
                <a:gd name="T15" fmla="*/ 59 h 80"/>
                <a:gd name="T16" fmla="*/ 231 w 231"/>
                <a:gd name="T17" fmla="*/ 54 h 80"/>
                <a:gd name="T18" fmla="*/ 231 w 231"/>
                <a:gd name="T19" fmla="*/ 53 h 80"/>
                <a:gd name="T20" fmla="*/ 229 w 231"/>
                <a:gd name="T21" fmla="*/ 49 h 80"/>
                <a:gd name="T22" fmla="*/ 206 w 231"/>
                <a:gd name="T23" fmla="*/ 29 h 80"/>
                <a:gd name="T24" fmla="*/ 202 w 231"/>
                <a:gd name="T25" fmla="*/ 27 h 80"/>
                <a:gd name="T26" fmla="*/ 116 w 231"/>
                <a:gd name="T27" fmla="*/ 27 h 80"/>
                <a:gd name="T28" fmla="*/ 116 w 231"/>
                <a:gd name="T29" fmla="*/ 12 h 80"/>
                <a:gd name="T30" fmla="*/ 116 w 231"/>
                <a:gd name="T31" fmla="*/ 1 h 80"/>
                <a:gd name="T32" fmla="*/ 116 w 231"/>
                <a:gd name="T33" fmla="*/ 0 h 80"/>
                <a:gd name="T34" fmla="*/ 89 w 231"/>
                <a:gd name="T35" fmla="*/ 0 h 80"/>
                <a:gd name="T36" fmla="*/ 89 w 231"/>
                <a:gd name="T37" fmla="*/ 1 h 80"/>
                <a:gd name="T38" fmla="*/ 89 w 231"/>
                <a:gd name="T39" fmla="*/ 12 h 80"/>
                <a:gd name="T40" fmla="*/ 89 w 231"/>
                <a:gd name="T41" fmla="*/ 2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1" h="80">
                  <a:moveTo>
                    <a:pt x="89" y="27"/>
                  </a:moveTo>
                  <a:cubicBezTo>
                    <a:pt x="3" y="27"/>
                    <a:pt x="3" y="27"/>
                    <a:pt x="3" y="27"/>
                  </a:cubicBezTo>
                  <a:cubicBezTo>
                    <a:pt x="1" y="27"/>
                    <a:pt x="0" y="29"/>
                    <a:pt x="0" y="30"/>
                  </a:cubicBezTo>
                  <a:cubicBezTo>
                    <a:pt x="0" y="77"/>
                    <a:pt x="0" y="77"/>
                    <a:pt x="0" y="77"/>
                  </a:cubicBezTo>
                  <a:cubicBezTo>
                    <a:pt x="0" y="79"/>
                    <a:pt x="1" y="80"/>
                    <a:pt x="3" y="80"/>
                  </a:cubicBezTo>
                  <a:cubicBezTo>
                    <a:pt x="202" y="80"/>
                    <a:pt x="202" y="80"/>
                    <a:pt x="202" y="80"/>
                  </a:cubicBezTo>
                  <a:cubicBezTo>
                    <a:pt x="203" y="80"/>
                    <a:pt x="205" y="79"/>
                    <a:pt x="206" y="78"/>
                  </a:cubicBezTo>
                  <a:cubicBezTo>
                    <a:pt x="229" y="59"/>
                    <a:pt x="229" y="59"/>
                    <a:pt x="229" y="59"/>
                  </a:cubicBezTo>
                  <a:cubicBezTo>
                    <a:pt x="230" y="58"/>
                    <a:pt x="231" y="55"/>
                    <a:pt x="231" y="54"/>
                  </a:cubicBezTo>
                  <a:cubicBezTo>
                    <a:pt x="231" y="53"/>
                    <a:pt x="231" y="53"/>
                    <a:pt x="231" y="53"/>
                  </a:cubicBezTo>
                  <a:cubicBezTo>
                    <a:pt x="231" y="52"/>
                    <a:pt x="230" y="50"/>
                    <a:pt x="229" y="49"/>
                  </a:cubicBezTo>
                  <a:cubicBezTo>
                    <a:pt x="206" y="29"/>
                    <a:pt x="206" y="29"/>
                    <a:pt x="206" y="29"/>
                  </a:cubicBezTo>
                  <a:cubicBezTo>
                    <a:pt x="205" y="28"/>
                    <a:pt x="203" y="27"/>
                    <a:pt x="202" y="27"/>
                  </a:cubicBezTo>
                  <a:cubicBezTo>
                    <a:pt x="116" y="27"/>
                    <a:pt x="116" y="27"/>
                    <a:pt x="116" y="27"/>
                  </a:cubicBezTo>
                  <a:cubicBezTo>
                    <a:pt x="116" y="12"/>
                    <a:pt x="116" y="12"/>
                    <a:pt x="116" y="12"/>
                  </a:cubicBezTo>
                  <a:cubicBezTo>
                    <a:pt x="116" y="1"/>
                    <a:pt x="116" y="1"/>
                    <a:pt x="116" y="1"/>
                  </a:cubicBezTo>
                  <a:cubicBezTo>
                    <a:pt x="116" y="0"/>
                    <a:pt x="116" y="0"/>
                    <a:pt x="116" y="0"/>
                  </a:cubicBezTo>
                  <a:cubicBezTo>
                    <a:pt x="89" y="0"/>
                    <a:pt x="89" y="0"/>
                    <a:pt x="89" y="0"/>
                  </a:cubicBezTo>
                  <a:cubicBezTo>
                    <a:pt x="89" y="1"/>
                    <a:pt x="89" y="1"/>
                    <a:pt x="89" y="1"/>
                  </a:cubicBezTo>
                  <a:cubicBezTo>
                    <a:pt x="89" y="12"/>
                    <a:pt x="89" y="12"/>
                    <a:pt x="89" y="12"/>
                  </a:cubicBezTo>
                  <a:lnTo>
                    <a:pt x="89" y="27"/>
                  </a:lnTo>
                  <a:close/>
                </a:path>
              </a:pathLst>
            </a:custGeom>
            <a:grpFill/>
            <a:ln w="63500" cap="flat" cmpd="sng">
              <a:solidFill>
                <a:srgbClr val="000000">
                  <a:alpha val="0"/>
                </a:srgbClr>
              </a:solidFill>
              <a:prstDash val="solid"/>
              <a:miter lim="0"/>
            </a:ln>
            <a:effectLst/>
          </p:spPr>
          <p:txBody>
            <a:bodyPr lIns="0" tIns="0" rIns="0" bIns="0" anchor="ctr"/>
            <a:lstStyle/>
            <a:p>
              <a:pPr defTabSz="584200"/>
              <a:endParaRPr lang="zh-CN" altLang="en-US" sz="4000">
                <a:solidFill>
                  <a:srgbClr val="92D050"/>
                </a:solidFill>
                <a:effectLst>
                  <a:outerShdw blurRad="38100" dist="38100" dir="2700000" algn="tl">
                    <a:srgbClr val="000000"/>
                  </a:outerShdw>
                </a:effectLst>
              </a:endParaRPr>
            </a:p>
          </p:txBody>
        </p:sp>
      </p:grpSp>
      <p:sp>
        <p:nvSpPr>
          <p:cNvPr id="23" name="出自【趣你的PPT】(微信:qunideppt)：最优质的PPT资源库"/>
          <p:cNvSpPr/>
          <p:nvPr/>
        </p:nvSpPr>
        <p:spPr>
          <a:xfrm>
            <a:off x="8573951" y="2843294"/>
            <a:ext cx="1416991" cy="1416991"/>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0">
              <a:solidFill>
                <a:prstClr val="white"/>
              </a:solidFill>
            </a:endParaRPr>
          </a:p>
        </p:txBody>
      </p:sp>
      <p:grpSp>
        <p:nvGrpSpPr>
          <p:cNvPr id="24" name="Group 9出自【趣你的PPT】(微信:qunideppt)：最优质的PPT资源库"/>
          <p:cNvGrpSpPr/>
          <p:nvPr/>
        </p:nvGrpSpPr>
        <p:grpSpPr>
          <a:xfrm>
            <a:off x="9099895" y="3262130"/>
            <a:ext cx="572079" cy="670856"/>
            <a:chOff x="6537326" y="5110164"/>
            <a:chExt cx="220662" cy="258762"/>
          </a:xfrm>
          <a:solidFill>
            <a:srgbClr val="92D050"/>
          </a:solidFill>
        </p:grpSpPr>
        <p:sp>
          <p:nvSpPr>
            <p:cNvPr id="25" name="出自【趣你的PPT】(微信:qunideppt)：最优质的PPT资源库"/>
            <p:cNvSpPr/>
            <p:nvPr/>
          </p:nvSpPr>
          <p:spPr bwMode="auto">
            <a:xfrm>
              <a:off x="6580188" y="5110164"/>
              <a:ext cx="177800" cy="149225"/>
            </a:xfrm>
            <a:custGeom>
              <a:avLst/>
              <a:gdLst>
                <a:gd name="T0" fmla="*/ 134 w 196"/>
                <a:gd name="T1" fmla="*/ 102 h 167"/>
                <a:gd name="T2" fmla="*/ 196 w 196"/>
                <a:gd name="T3" fmla="*/ 34 h 167"/>
                <a:gd name="T4" fmla="*/ 76 w 196"/>
                <a:gd name="T5" fmla="*/ 22 h 167"/>
                <a:gd name="T6" fmla="*/ 0 w 196"/>
                <a:gd name="T7" fmla="*/ 2 h 167"/>
                <a:gd name="T8" fmla="*/ 0 w 196"/>
                <a:gd name="T9" fmla="*/ 137 h 167"/>
                <a:gd name="T10" fmla="*/ 39 w 196"/>
                <a:gd name="T11" fmla="*/ 135 h 167"/>
                <a:gd name="T12" fmla="*/ 191 w 196"/>
                <a:gd name="T13" fmla="*/ 160 h 167"/>
                <a:gd name="T14" fmla="*/ 134 w 196"/>
                <a:gd name="T15" fmla="*/ 102 h 16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6" h="167">
                  <a:moveTo>
                    <a:pt x="134" y="102"/>
                  </a:moveTo>
                  <a:cubicBezTo>
                    <a:pt x="134" y="87"/>
                    <a:pt x="196" y="34"/>
                    <a:pt x="196" y="34"/>
                  </a:cubicBezTo>
                  <a:cubicBezTo>
                    <a:pt x="164" y="48"/>
                    <a:pt x="117" y="44"/>
                    <a:pt x="76" y="22"/>
                  </a:cubicBezTo>
                  <a:cubicBezTo>
                    <a:pt x="35" y="0"/>
                    <a:pt x="0" y="2"/>
                    <a:pt x="0" y="2"/>
                  </a:cubicBezTo>
                  <a:cubicBezTo>
                    <a:pt x="0" y="137"/>
                    <a:pt x="0" y="137"/>
                    <a:pt x="0" y="137"/>
                  </a:cubicBezTo>
                  <a:cubicBezTo>
                    <a:pt x="2" y="136"/>
                    <a:pt x="11" y="133"/>
                    <a:pt x="39" y="135"/>
                  </a:cubicBezTo>
                  <a:cubicBezTo>
                    <a:pt x="73" y="139"/>
                    <a:pt x="160" y="167"/>
                    <a:pt x="191" y="160"/>
                  </a:cubicBezTo>
                  <a:cubicBezTo>
                    <a:pt x="191" y="160"/>
                    <a:pt x="134" y="112"/>
                    <a:pt x="134" y="102"/>
                  </a:cubicBezTo>
                  <a:close/>
                </a:path>
              </a:pathLst>
            </a:custGeom>
            <a:grpFill/>
            <a:ln w="63500" cap="flat" cmpd="sng">
              <a:solidFill>
                <a:srgbClr val="000000">
                  <a:alpha val="0"/>
                </a:srgbClr>
              </a:solidFill>
              <a:prstDash val="solid"/>
              <a:miter lim="0"/>
            </a:ln>
            <a:effectLst/>
          </p:spPr>
          <p:txBody>
            <a:bodyPr lIns="0" tIns="0" rIns="0" bIns="0" anchor="ctr"/>
            <a:lstStyle/>
            <a:p>
              <a:pPr defTabSz="584200"/>
              <a:endParaRPr lang="zh-CN" altLang="en-US" sz="4000">
                <a:solidFill>
                  <a:srgbClr val="92D050"/>
                </a:solidFill>
                <a:effectLst>
                  <a:outerShdw blurRad="38100" dist="38100" dir="2700000" algn="tl">
                    <a:srgbClr val="000000"/>
                  </a:outerShdw>
                </a:effectLst>
              </a:endParaRPr>
            </a:p>
          </p:txBody>
        </p:sp>
        <p:sp>
          <p:nvSpPr>
            <p:cNvPr id="26" name="出自【趣你的PPT】(微信:qunideppt)：最优质的PPT资源库"/>
            <p:cNvSpPr>
              <a:spLocks noChangeArrowheads="1"/>
            </p:cNvSpPr>
            <p:nvPr/>
          </p:nvSpPr>
          <p:spPr bwMode="auto">
            <a:xfrm>
              <a:off x="6537326" y="5111751"/>
              <a:ext cx="22225" cy="257175"/>
            </a:xfrm>
            <a:prstGeom prst="rect">
              <a:avLst/>
            </a:prstGeom>
            <a:grpFill/>
            <a:ln w="63500" cap="flat" cmpd="sng">
              <a:solidFill>
                <a:srgbClr val="000000">
                  <a:alpha val="0"/>
                </a:srgbClr>
              </a:solidFill>
              <a:prstDash val="solid"/>
              <a:miter lim="0"/>
            </a:ln>
            <a:effectLst/>
          </p:spPr>
          <p:txBody>
            <a:bodyPr lIns="0" tIns="0" rIns="0" bIns="0" anchor="ctr"/>
            <a:lstStyle/>
            <a:p>
              <a:pPr defTabSz="584200"/>
              <a:endParaRPr lang="zh-CN" altLang="en-US" sz="4000">
                <a:solidFill>
                  <a:srgbClr val="92D050"/>
                </a:solidFill>
                <a:effectLst>
                  <a:outerShdw blurRad="38100" dist="38100" dir="2700000" algn="tl">
                    <a:srgbClr val="000000"/>
                  </a:outerShdw>
                </a:effectLst>
              </a:endParaRPr>
            </a:p>
          </p:txBody>
        </p:sp>
      </p:grpSp>
      <p:sp>
        <p:nvSpPr>
          <p:cNvPr id="27" name="出自【趣你的PPT】(微信:qunideppt)：最优质的PPT资源库"/>
          <p:cNvSpPr/>
          <p:nvPr/>
        </p:nvSpPr>
        <p:spPr>
          <a:xfrm>
            <a:off x="1927317" y="2843294"/>
            <a:ext cx="1416991" cy="1416991"/>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0">
              <a:solidFill>
                <a:prstClr val="white"/>
              </a:solidFill>
            </a:endParaRPr>
          </a:p>
        </p:txBody>
      </p:sp>
      <p:sp>
        <p:nvSpPr>
          <p:cNvPr id="28" name="出自【趣你的PPT】(微信:qunideppt)：最优质的PPT资源库"/>
          <p:cNvSpPr>
            <a:spLocks noEditPoints="1"/>
          </p:cNvSpPr>
          <p:nvPr/>
        </p:nvSpPr>
        <p:spPr bwMode="auto">
          <a:xfrm>
            <a:off x="2283921" y="3222534"/>
            <a:ext cx="703784" cy="658511"/>
          </a:xfrm>
          <a:custGeom>
            <a:avLst/>
            <a:gdLst>
              <a:gd name="T0" fmla="*/ 266 w 301"/>
              <a:gd name="T1" fmla="*/ 192 h 282"/>
              <a:gd name="T2" fmla="*/ 234 w 301"/>
              <a:gd name="T3" fmla="*/ 69 h 282"/>
              <a:gd name="T4" fmla="*/ 81 w 301"/>
              <a:gd name="T5" fmla="*/ 36 h 282"/>
              <a:gd name="T6" fmla="*/ 32 w 301"/>
              <a:gd name="T7" fmla="*/ 3 h 282"/>
              <a:gd name="T8" fmla="*/ 12 w 301"/>
              <a:gd name="T9" fmla="*/ 13 h 282"/>
              <a:gd name="T10" fmla="*/ 61 w 301"/>
              <a:gd name="T11" fmla="*/ 57 h 282"/>
              <a:gd name="T12" fmla="*/ 132 w 301"/>
              <a:gd name="T13" fmla="*/ 249 h 282"/>
              <a:gd name="T14" fmla="*/ 301 w 301"/>
              <a:gd name="T15" fmla="*/ 260 h 282"/>
              <a:gd name="T16" fmla="*/ 266 w 301"/>
              <a:gd name="T17" fmla="*/ 192 h 282"/>
              <a:gd name="T18" fmla="*/ 242 w 301"/>
              <a:gd name="T19" fmla="*/ 232 h 282"/>
              <a:gd name="T20" fmla="*/ 240 w 301"/>
              <a:gd name="T21" fmla="*/ 233 h 282"/>
              <a:gd name="T22" fmla="*/ 238 w 301"/>
              <a:gd name="T23" fmla="*/ 232 h 282"/>
              <a:gd name="T24" fmla="*/ 159 w 301"/>
              <a:gd name="T25" fmla="*/ 138 h 282"/>
              <a:gd name="T26" fmla="*/ 106 w 301"/>
              <a:gd name="T27" fmla="*/ 75 h 282"/>
              <a:gd name="T28" fmla="*/ 106 w 301"/>
              <a:gd name="T29" fmla="*/ 71 h 282"/>
              <a:gd name="T30" fmla="*/ 109 w 301"/>
              <a:gd name="T31" fmla="*/ 71 h 282"/>
              <a:gd name="T32" fmla="*/ 178 w 301"/>
              <a:gd name="T33" fmla="*/ 122 h 282"/>
              <a:gd name="T34" fmla="*/ 243 w 301"/>
              <a:gd name="T35" fmla="*/ 229 h 282"/>
              <a:gd name="T36" fmla="*/ 242 w 301"/>
              <a:gd name="T37" fmla="*/ 23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1" h="282">
                <a:moveTo>
                  <a:pt x="266" y="192"/>
                </a:moveTo>
                <a:cubicBezTo>
                  <a:pt x="268" y="152"/>
                  <a:pt x="252" y="95"/>
                  <a:pt x="234" y="69"/>
                </a:cubicBezTo>
                <a:cubicBezTo>
                  <a:pt x="197" y="16"/>
                  <a:pt x="116" y="0"/>
                  <a:pt x="81" y="36"/>
                </a:cubicBezTo>
                <a:cubicBezTo>
                  <a:pt x="74" y="43"/>
                  <a:pt x="32" y="3"/>
                  <a:pt x="32" y="3"/>
                </a:cubicBezTo>
                <a:cubicBezTo>
                  <a:pt x="12" y="13"/>
                  <a:pt x="12" y="13"/>
                  <a:pt x="12" y="13"/>
                </a:cubicBezTo>
                <a:cubicBezTo>
                  <a:pt x="61" y="57"/>
                  <a:pt x="61" y="57"/>
                  <a:pt x="61" y="57"/>
                </a:cubicBezTo>
                <a:cubicBezTo>
                  <a:pt x="61" y="57"/>
                  <a:pt x="0" y="152"/>
                  <a:pt x="132" y="249"/>
                </a:cubicBezTo>
                <a:cubicBezTo>
                  <a:pt x="177" y="282"/>
                  <a:pt x="241" y="269"/>
                  <a:pt x="301" y="260"/>
                </a:cubicBezTo>
                <a:cubicBezTo>
                  <a:pt x="301" y="260"/>
                  <a:pt x="265" y="248"/>
                  <a:pt x="266" y="192"/>
                </a:cubicBezTo>
                <a:close/>
                <a:moveTo>
                  <a:pt x="242" y="232"/>
                </a:moveTo>
                <a:cubicBezTo>
                  <a:pt x="241" y="233"/>
                  <a:pt x="241" y="233"/>
                  <a:pt x="240" y="233"/>
                </a:cubicBezTo>
                <a:cubicBezTo>
                  <a:pt x="240" y="233"/>
                  <a:pt x="239" y="232"/>
                  <a:pt x="238" y="232"/>
                </a:cubicBezTo>
                <a:cubicBezTo>
                  <a:pt x="238" y="232"/>
                  <a:pt x="198" y="182"/>
                  <a:pt x="159" y="138"/>
                </a:cubicBezTo>
                <a:cubicBezTo>
                  <a:pt x="115" y="89"/>
                  <a:pt x="106" y="75"/>
                  <a:pt x="106" y="75"/>
                </a:cubicBezTo>
                <a:cubicBezTo>
                  <a:pt x="105" y="74"/>
                  <a:pt x="105" y="72"/>
                  <a:pt x="106" y="71"/>
                </a:cubicBezTo>
                <a:cubicBezTo>
                  <a:pt x="107" y="71"/>
                  <a:pt x="108" y="70"/>
                  <a:pt x="109" y="71"/>
                </a:cubicBezTo>
                <a:cubicBezTo>
                  <a:pt x="109" y="71"/>
                  <a:pt x="144" y="87"/>
                  <a:pt x="178" y="122"/>
                </a:cubicBezTo>
                <a:cubicBezTo>
                  <a:pt x="210" y="156"/>
                  <a:pt x="243" y="229"/>
                  <a:pt x="243" y="229"/>
                </a:cubicBezTo>
                <a:cubicBezTo>
                  <a:pt x="243" y="230"/>
                  <a:pt x="243" y="232"/>
                  <a:pt x="242" y="232"/>
                </a:cubicBezTo>
                <a:close/>
              </a:path>
            </a:pathLst>
          </a:custGeom>
          <a:solidFill>
            <a:srgbClr val="92D050"/>
          </a:solidFill>
          <a:ln w="63500" cap="flat" cmpd="sng">
            <a:solidFill>
              <a:srgbClr val="000000">
                <a:alpha val="0"/>
              </a:srgbClr>
            </a:solidFill>
            <a:prstDash val="solid"/>
            <a:miter lim="0"/>
          </a:ln>
          <a:effectLst/>
        </p:spPr>
        <p:txBody>
          <a:bodyPr lIns="0" tIns="0" rIns="0" bIns="0" anchor="ctr"/>
          <a:lstStyle/>
          <a:p>
            <a:pPr defTabSz="584200"/>
            <a:endParaRPr lang="zh-CN" altLang="en-US" sz="4000">
              <a:solidFill>
                <a:srgbClr val="92D050"/>
              </a:solidFill>
              <a:effectLst>
                <a:outerShdw blurRad="38100" dist="38100" dir="2700000" algn="tl">
                  <a:srgbClr val="000000"/>
                </a:outerShdw>
              </a:effectLst>
            </a:endParaRPr>
          </a:p>
        </p:txBody>
      </p:sp>
      <p:sp>
        <p:nvSpPr>
          <p:cNvPr id="29" name="出自【趣你的PPT】(微信:qunideppt)：最优质的PPT资源库"/>
          <p:cNvSpPr/>
          <p:nvPr/>
        </p:nvSpPr>
        <p:spPr>
          <a:xfrm>
            <a:off x="4142862" y="2843294"/>
            <a:ext cx="1416991" cy="1416991"/>
          </a:xfrm>
          <a:prstGeom prst="ellipse">
            <a:avLst/>
          </a:prstGeom>
          <a:gradFill flip="none" rotWithShape="1">
            <a:gsLst>
              <a:gs pos="0">
                <a:schemeClr val="bg1"/>
              </a:gs>
              <a:gs pos="100000">
                <a:schemeClr val="bg1">
                  <a:lumMod val="85000"/>
                </a:schemeClr>
              </a:gs>
            </a:gsLst>
            <a:lin ang="16200000" scaled="1"/>
            <a:tileRect/>
          </a:gradFill>
          <a:ln w="12700">
            <a:solidFill>
              <a:schemeClr val="bg1"/>
            </a:solidFill>
          </a:ln>
          <a:effectLst>
            <a:outerShdw blurRad="152400" dist="63500" dir="8100000" algn="tr"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190">
              <a:solidFill>
                <a:prstClr val="white"/>
              </a:solidFill>
            </a:endParaRPr>
          </a:p>
        </p:txBody>
      </p:sp>
      <p:grpSp>
        <p:nvGrpSpPr>
          <p:cNvPr id="30" name="Group 16出自【趣你的PPT】(微信:qunideppt)：最优质的PPT资源库"/>
          <p:cNvGrpSpPr/>
          <p:nvPr/>
        </p:nvGrpSpPr>
        <p:grpSpPr>
          <a:xfrm>
            <a:off x="4513870" y="3227143"/>
            <a:ext cx="674974" cy="670860"/>
            <a:chOff x="5483226" y="5110164"/>
            <a:chExt cx="260350" cy="258763"/>
          </a:xfrm>
          <a:solidFill>
            <a:srgbClr val="92D050"/>
          </a:solidFill>
        </p:grpSpPr>
        <p:sp>
          <p:nvSpPr>
            <p:cNvPr id="31" name="出自【趣你的PPT】(微信:qunideppt)：最优质的PPT资源库"/>
            <p:cNvSpPr/>
            <p:nvPr/>
          </p:nvSpPr>
          <p:spPr bwMode="auto">
            <a:xfrm>
              <a:off x="5522913" y="5275264"/>
              <a:ext cx="82550" cy="93663"/>
            </a:xfrm>
            <a:custGeom>
              <a:avLst/>
              <a:gdLst>
                <a:gd name="T0" fmla="*/ 0 w 92"/>
                <a:gd name="T1" fmla="*/ 0 h 104"/>
                <a:gd name="T2" fmla="*/ 18 w 92"/>
                <a:gd name="T3" fmla="*/ 24 h 104"/>
                <a:gd name="T4" fmla="*/ 18 w 92"/>
                <a:gd name="T5" fmla="*/ 89 h 104"/>
                <a:gd name="T6" fmla="*/ 33 w 92"/>
                <a:gd name="T7" fmla="*/ 104 h 104"/>
                <a:gd name="T8" fmla="*/ 76 w 92"/>
                <a:gd name="T9" fmla="*/ 104 h 104"/>
                <a:gd name="T10" fmla="*/ 92 w 92"/>
                <a:gd name="T11" fmla="*/ 89 h 104"/>
                <a:gd name="T12" fmla="*/ 74 w 92"/>
                <a:gd name="T13" fmla="*/ 24 h 104"/>
                <a:gd name="T14" fmla="*/ 84 w 92"/>
                <a:gd name="T15" fmla="*/ 9 h 104"/>
                <a:gd name="T16" fmla="*/ 22 w 92"/>
                <a:gd name="T17" fmla="*/ 2 h 104"/>
                <a:gd name="T18" fmla="*/ 0 w 92"/>
                <a:gd name="T1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04">
                  <a:moveTo>
                    <a:pt x="0" y="0"/>
                  </a:moveTo>
                  <a:cubicBezTo>
                    <a:pt x="18" y="24"/>
                    <a:pt x="18" y="24"/>
                    <a:pt x="18" y="24"/>
                  </a:cubicBezTo>
                  <a:cubicBezTo>
                    <a:pt x="18" y="89"/>
                    <a:pt x="18" y="89"/>
                    <a:pt x="18" y="89"/>
                  </a:cubicBezTo>
                  <a:cubicBezTo>
                    <a:pt x="18" y="97"/>
                    <a:pt x="25" y="104"/>
                    <a:pt x="33" y="104"/>
                  </a:cubicBezTo>
                  <a:cubicBezTo>
                    <a:pt x="76" y="104"/>
                    <a:pt x="76" y="104"/>
                    <a:pt x="76" y="104"/>
                  </a:cubicBezTo>
                  <a:cubicBezTo>
                    <a:pt x="85" y="104"/>
                    <a:pt x="92" y="97"/>
                    <a:pt x="92" y="89"/>
                  </a:cubicBezTo>
                  <a:cubicBezTo>
                    <a:pt x="74" y="24"/>
                    <a:pt x="74" y="24"/>
                    <a:pt x="74" y="24"/>
                  </a:cubicBezTo>
                  <a:cubicBezTo>
                    <a:pt x="84" y="9"/>
                    <a:pt x="84" y="9"/>
                    <a:pt x="84" y="9"/>
                  </a:cubicBezTo>
                  <a:cubicBezTo>
                    <a:pt x="62" y="5"/>
                    <a:pt x="40" y="2"/>
                    <a:pt x="22" y="2"/>
                  </a:cubicBezTo>
                  <a:cubicBezTo>
                    <a:pt x="14" y="2"/>
                    <a:pt x="7" y="1"/>
                    <a:pt x="0" y="0"/>
                  </a:cubicBezTo>
                  <a:close/>
                </a:path>
              </a:pathLst>
            </a:custGeom>
            <a:grpFill/>
            <a:ln w="63500" cap="flat" cmpd="sng">
              <a:solidFill>
                <a:srgbClr val="000000">
                  <a:alpha val="0"/>
                </a:srgbClr>
              </a:solidFill>
              <a:prstDash val="solid"/>
              <a:miter lim="0"/>
            </a:ln>
            <a:effectLst/>
          </p:spPr>
          <p:txBody>
            <a:bodyPr lIns="0" tIns="0" rIns="0" bIns="0" anchor="ctr"/>
            <a:lstStyle/>
            <a:p>
              <a:pPr defTabSz="584200"/>
              <a:endParaRPr lang="zh-CN" altLang="en-US" sz="4000">
                <a:solidFill>
                  <a:srgbClr val="92D050"/>
                </a:solidFill>
                <a:effectLst>
                  <a:outerShdw blurRad="38100" dist="38100" dir="2700000" algn="tl">
                    <a:srgbClr val="000000"/>
                  </a:outerShdw>
                </a:effectLst>
              </a:endParaRPr>
            </a:p>
          </p:txBody>
        </p:sp>
        <p:sp>
          <p:nvSpPr>
            <p:cNvPr id="32" name="出自【趣你的PPT】(微信:qunideppt)：最优质的PPT资源库"/>
            <p:cNvSpPr/>
            <p:nvPr/>
          </p:nvSpPr>
          <p:spPr bwMode="auto">
            <a:xfrm>
              <a:off x="5564188" y="5110164"/>
              <a:ext cx="179388" cy="196850"/>
            </a:xfrm>
            <a:custGeom>
              <a:avLst/>
              <a:gdLst>
                <a:gd name="T0" fmla="*/ 0 w 198"/>
                <a:gd name="T1" fmla="*/ 160 h 219"/>
                <a:gd name="T2" fmla="*/ 198 w 198"/>
                <a:gd name="T3" fmla="*/ 219 h 219"/>
                <a:gd name="T4" fmla="*/ 198 w 198"/>
                <a:gd name="T5" fmla="*/ 0 h 219"/>
                <a:gd name="T6" fmla="*/ 0 w 198"/>
                <a:gd name="T7" fmla="*/ 59 h 219"/>
                <a:gd name="T8" fmla="*/ 0 w 198"/>
                <a:gd name="T9" fmla="*/ 160 h 219"/>
              </a:gdLst>
              <a:ahLst/>
              <a:cxnLst>
                <a:cxn ang="0">
                  <a:pos x="T0" y="T1"/>
                </a:cxn>
                <a:cxn ang="0">
                  <a:pos x="T2" y="T3"/>
                </a:cxn>
                <a:cxn ang="0">
                  <a:pos x="T4" y="T5"/>
                </a:cxn>
                <a:cxn ang="0">
                  <a:pos x="T6" y="T7"/>
                </a:cxn>
                <a:cxn ang="0">
                  <a:pos x="T8" y="T9"/>
                </a:cxn>
              </a:cxnLst>
              <a:rect l="0" t="0" r="r" b="b"/>
              <a:pathLst>
                <a:path w="198" h="219">
                  <a:moveTo>
                    <a:pt x="0" y="160"/>
                  </a:moveTo>
                  <a:cubicBezTo>
                    <a:pt x="78" y="168"/>
                    <a:pt x="185" y="207"/>
                    <a:pt x="198" y="219"/>
                  </a:cubicBezTo>
                  <a:cubicBezTo>
                    <a:pt x="198" y="0"/>
                    <a:pt x="198" y="0"/>
                    <a:pt x="198" y="0"/>
                  </a:cubicBezTo>
                  <a:cubicBezTo>
                    <a:pt x="182" y="14"/>
                    <a:pt x="77" y="52"/>
                    <a:pt x="0" y="59"/>
                  </a:cubicBezTo>
                  <a:lnTo>
                    <a:pt x="0" y="160"/>
                  </a:lnTo>
                  <a:close/>
                </a:path>
              </a:pathLst>
            </a:custGeom>
            <a:grpFill/>
            <a:ln w="63500" cap="flat" cmpd="sng">
              <a:solidFill>
                <a:srgbClr val="000000">
                  <a:alpha val="0"/>
                </a:srgbClr>
              </a:solidFill>
              <a:prstDash val="solid"/>
              <a:miter lim="0"/>
            </a:ln>
            <a:effectLst/>
          </p:spPr>
          <p:txBody>
            <a:bodyPr lIns="0" tIns="0" rIns="0" bIns="0" anchor="ctr"/>
            <a:lstStyle/>
            <a:p>
              <a:pPr defTabSz="584200"/>
              <a:endParaRPr lang="zh-CN" altLang="en-US" sz="4000">
                <a:solidFill>
                  <a:srgbClr val="92D050"/>
                </a:solidFill>
                <a:effectLst>
                  <a:outerShdw blurRad="38100" dist="38100" dir="2700000" algn="tl">
                    <a:srgbClr val="000000"/>
                  </a:outerShdw>
                </a:effectLst>
              </a:endParaRPr>
            </a:p>
          </p:txBody>
        </p:sp>
        <p:sp>
          <p:nvSpPr>
            <p:cNvPr id="33" name="出自【趣你的PPT】(微信:qunideppt)：最优质的PPT资源库"/>
            <p:cNvSpPr/>
            <p:nvPr/>
          </p:nvSpPr>
          <p:spPr bwMode="auto">
            <a:xfrm>
              <a:off x="5483226" y="5164139"/>
              <a:ext cx="52388" cy="88900"/>
            </a:xfrm>
            <a:custGeom>
              <a:avLst/>
              <a:gdLst>
                <a:gd name="T0" fmla="*/ 57 w 57"/>
                <a:gd name="T1" fmla="*/ 98 h 98"/>
                <a:gd name="T2" fmla="*/ 57 w 57"/>
                <a:gd name="T3" fmla="*/ 0 h 98"/>
                <a:gd name="T4" fmla="*/ 0 w 57"/>
                <a:gd name="T5" fmla="*/ 49 h 98"/>
                <a:gd name="T6" fmla="*/ 57 w 57"/>
                <a:gd name="T7" fmla="*/ 98 h 98"/>
              </a:gdLst>
              <a:ahLst/>
              <a:cxnLst>
                <a:cxn ang="0">
                  <a:pos x="T0" y="T1"/>
                </a:cxn>
                <a:cxn ang="0">
                  <a:pos x="T2" y="T3"/>
                </a:cxn>
                <a:cxn ang="0">
                  <a:pos x="T4" y="T5"/>
                </a:cxn>
                <a:cxn ang="0">
                  <a:pos x="T6" y="T7"/>
                </a:cxn>
              </a:cxnLst>
              <a:rect l="0" t="0" r="r" b="b"/>
              <a:pathLst>
                <a:path w="57" h="98">
                  <a:moveTo>
                    <a:pt x="57" y="98"/>
                  </a:moveTo>
                  <a:cubicBezTo>
                    <a:pt x="57" y="0"/>
                    <a:pt x="57" y="0"/>
                    <a:pt x="57" y="0"/>
                  </a:cubicBezTo>
                  <a:cubicBezTo>
                    <a:pt x="11" y="3"/>
                    <a:pt x="0" y="31"/>
                    <a:pt x="0" y="49"/>
                  </a:cubicBezTo>
                  <a:cubicBezTo>
                    <a:pt x="0" y="68"/>
                    <a:pt x="10" y="94"/>
                    <a:pt x="57" y="98"/>
                  </a:cubicBezTo>
                  <a:close/>
                </a:path>
              </a:pathLst>
            </a:custGeom>
            <a:grpFill/>
            <a:ln w="63500" cap="flat" cmpd="sng">
              <a:solidFill>
                <a:srgbClr val="000000">
                  <a:alpha val="0"/>
                </a:srgbClr>
              </a:solidFill>
              <a:prstDash val="solid"/>
              <a:miter lim="0"/>
            </a:ln>
            <a:effectLst/>
          </p:spPr>
          <p:txBody>
            <a:bodyPr lIns="0" tIns="0" rIns="0" bIns="0" anchor="ctr"/>
            <a:lstStyle/>
            <a:p>
              <a:pPr defTabSz="584200"/>
              <a:endParaRPr lang="zh-CN" altLang="en-US" sz="4000">
                <a:solidFill>
                  <a:srgbClr val="92D050"/>
                </a:solidFill>
                <a:effectLst>
                  <a:outerShdw blurRad="38100" dist="38100" dir="2700000" algn="tl">
                    <a:srgbClr val="000000"/>
                  </a:outerShdw>
                </a:effectLst>
              </a:endParaRPr>
            </a:p>
          </p:txBody>
        </p:sp>
      </p:grpSp>
      <p:sp>
        <p:nvSpPr>
          <p:cNvPr id="34" name="出自【趣你的PPT】(微信:qunideppt)：最优质的PPT资源库"/>
          <p:cNvSpPr txBox="1"/>
          <p:nvPr/>
        </p:nvSpPr>
        <p:spPr>
          <a:xfrm>
            <a:off x="2042184" y="4715725"/>
            <a:ext cx="1395560" cy="400110"/>
          </a:xfrm>
          <a:prstGeom prst="rect">
            <a:avLst/>
          </a:prstGeom>
          <a:noFill/>
        </p:spPr>
        <p:txBody>
          <a:bodyPr wrap="square" rtlCol="0">
            <a:spAutoFit/>
          </a:bodyPr>
          <a:lstStyle/>
          <a:p>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工作回顾</a:t>
            </a:r>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出自【趣你的PPT】(微信:qunideppt)：最优质的PPT资源库"/>
          <p:cNvSpPr txBox="1"/>
          <p:nvPr/>
        </p:nvSpPr>
        <p:spPr>
          <a:xfrm>
            <a:off x="4164293" y="4715725"/>
            <a:ext cx="1395560" cy="400110"/>
          </a:xfrm>
          <a:prstGeom prst="rect">
            <a:avLst/>
          </a:prstGeom>
          <a:noFill/>
        </p:spPr>
        <p:txBody>
          <a:bodyPr wrap="square" rtlCol="0">
            <a:spAutoFit/>
          </a:bodyPr>
          <a:lstStyle/>
          <a:p>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自我评价</a:t>
            </a:r>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6" name="出自【趣你的PPT】(微信:qunideppt)：最优质的PPT资源库"/>
          <p:cNvSpPr txBox="1"/>
          <p:nvPr/>
        </p:nvSpPr>
        <p:spPr>
          <a:xfrm>
            <a:off x="6358407" y="4715725"/>
            <a:ext cx="1727502" cy="400110"/>
          </a:xfrm>
          <a:prstGeom prst="rect">
            <a:avLst/>
          </a:prstGeom>
          <a:noFill/>
        </p:spPr>
        <p:txBody>
          <a:bodyPr wrap="square" rtlCol="0">
            <a:spAutoFit/>
          </a:bodyPr>
          <a:lstStyle/>
          <a:p>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反思与经验</a:t>
            </a:r>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出自【趣你的PPT】(微信:qunideppt)：最优质的PPT资源库"/>
          <p:cNvSpPr txBox="1"/>
          <p:nvPr/>
        </p:nvSpPr>
        <p:spPr>
          <a:xfrm>
            <a:off x="8377152" y="4715725"/>
            <a:ext cx="2128686" cy="417830"/>
          </a:xfrm>
          <a:prstGeom prst="rect">
            <a:avLst/>
          </a:prstGeom>
          <a:noFill/>
        </p:spPr>
        <p:txBody>
          <a:bodyPr wrap="square" rtlCol="0">
            <a:spAutoFit/>
          </a:bodyPr>
          <a:lstStyle/>
          <a:p>
            <a:pPr algn="ct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工作规划</a:t>
            </a:r>
            <a:endPar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8" name="出自【趣你的PPT】(微信:qunideppt)：最优质的PPT资源库"/>
          <p:cNvSpPr txBox="1"/>
          <p:nvPr/>
        </p:nvSpPr>
        <p:spPr>
          <a:xfrm>
            <a:off x="5060819" y="1666938"/>
            <a:ext cx="2325987" cy="523220"/>
          </a:xfrm>
          <a:prstGeom prst="rect">
            <a:avLst/>
          </a:prstGeom>
          <a:noFill/>
        </p:spPr>
        <p:txBody>
          <a:bodyPr wrap="square" rtlCol="0">
            <a:spAutoFit/>
          </a:bodyPr>
          <a:lstStyle/>
          <a:p>
            <a:r>
              <a:rPr lang="en-US" altLang="zh-CN" sz="2800" b="1" dirty="0">
                <a:solidFill>
                  <a:srgbClr val="31BD3D"/>
                </a:solidFill>
                <a:latin typeface="微软雅黑" panose="020B0503020204020204" pitchFamily="34" charset="-122"/>
                <a:ea typeface="微软雅黑" panose="020B0503020204020204" pitchFamily="34" charset="-122"/>
              </a:rPr>
              <a:t>CONTENTS</a:t>
            </a:r>
            <a:endParaRPr lang="zh-CN" altLang="en-US" sz="2800" b="1" dirty="0">
              <a:solidFill>
                <a:srgbClr val="31BD3D"/>
              </a:solidFill>
              <a:latin typeface="微软雅黑" panose="020B0503020204020204" pitchFamily="34" charset="-122"/>
              <a:ea typeface="微软雅黑" panose="020B0503020204020204" pitchFamily="34" charset="-122"/>
            </a:endParaRPr>
          </a:p>
        </p:txBody>
      </p:sp>
      <p:cxnSp>
        <p:nvCxnSpPr>
          <p:cNvPr id="39" name="出自【趣你的PPT】(微信:qunideppt)：最优质的PPT资源库"/>
          <p:cNvCxnSpPr/>
          <p:nvPr/>
        </p:nvCxnSpPr>
        <p:spPr>
          <a:xfrm>
            <a:off x="5060819" y="2223722"/>
            <a:ext cx="2054041" cy="0"/>
          </a:xfrm>
          <a:prstGeom prst="line">
            <a:avLst/>
          </a:prstGeom>
          <a:ln>
            <a:solidFill>
              <a:srgbClr val="AE97C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1"/>
          <a:stretch>
            <a:fillRect/>
          </a:stretch>
        </p:blipFill>
        <p:spPr>
          <a:xfrm>
            <a:off x="0" y="0"/>
            <a:ext cx="4546937" cy="5458529"/>
          </a:xfrm>
          <a:prstGeom prst="rect">
            <a:avLst/>
          </a:prstGeom>
        </p:spPr>
      </p:pic>
      <p:grpSp>
        <p:nvGrpSpPr>
          <p:cNvPr id="4" name="Group 7出自【趣你的PPT】(微信:qunideppt)：最优质的PPT资源库"/>
          <p:cNvGrpSpPr/>
          <p:nvPr/>
        </p:nvGrpSpPr>
        <p:grpSpPr>
          <a:xfrm>
            <a:off x="5747766" y="2118875"/>
            <a:ext cx="4165854" cy="2051230"/>
            <a:chOff x="6006846" y="2368370"/>
            <a:chExt cx="4165854" cy="2051230"/>
          </a:xfrm>
        </p:grpSpPr>
        <p:sp>
          <p:nvSpPr>
            <p:cNvPr id="5" name="出自【趣你的PPT】(微信:qunideppt)：最优质的PPT资源库"/>
            <p:cNvSpPr txBox="1"/>
            <p:nvPr/>
          </p:nvSpPr>
          <p:spPr>
            <a:xfrm>
              <a:off x="6006846" y="2368370"/>
              <a:ext cx="4165854" cy="1200329"/>
            </a:xfrm>
            <a:prstGeom prst="rect">
              <a:avLst/>
            </a:prstGeom>
            <a:noFill/>
          </p:spPr>
          <p:txBody>
            <a:bodyPr wrap="square" rtlCol="0">
              <a:spAutoFit/>
            </a:bodyPr>
            <a:lstStyle/>
            <a:p>
              <a:r>
                <a:rPr lang="en-US" altLang="zh-CN" sz="7200" b="1" i="1" dirty="0">
                  <a:solidFill>
                    <a:prstClr val="black">
                      <a:lumMod val="75000"/>
                      <a:lumOff val="25000"/>
                    </a:prstClr>
                  </a:solidFill>
                  <a:latin typeface="微软雅黑" panose="020B0503020204020204" pitchFamily="34" charset="-122"/>
                  <a:ea typeface="微软雅黑" panose="020B0503020204020204" pitchFamily="34" charset="-122"/>
                </a:rPr>
                <a:t>PART </a:t>
              </a:r>
              <a:r>
                <a:rPr lang="en-US" altLang="zh-CN" sz="7200" b="1" i="1" dirty="0">
                  <a:solidFill>
                    <a:srgbClr val="92D050"/>
                  </a:solidFill>
                  <a:latin typeface="微软雅黑" panose="020B0503020204020204" pitchFamily="34" charset="-122"/>
                  <a:ea typeface="微软雅黑" panose="020B0503020204020204" pitchFamily="34" charset="-122"/>
                </a:rPr>
                <a:t>01</a:t>
              </a:r>
              <a:endParaRPr lang="zh-CN" altLang="en-US" sz="7200" b="1" i="1" dirty="0">
                <a:solidFill>
                  <a:srgbClr val="92D050"/>
                </a:solidFill>
                <a:latin typeface="微软雅黑" panose="020B0503020204020204" pitchFamily="34" charset="-122"/>
                <a:ea typeface="微软雅黑" panose="020B0503020204020204" pitchFamily="34" charset="-122"/>
              </a:endParaRPr>
            </a:p>
          </p:txBody>
        </p:sp>
        <p:sp>
          <p:nvSpPr>
            <p:cNvPr id="6" name="出自【趣你的PPT】(微信:qunideppt)：最优质的PPT资源库"/>
            <p:cNvSpPr/>
            <p:nvPr/>
          </p:nvSpPr>
          <p:spPr>
            <a:xfrm>
              <a:off x="6108700" y="3568699"/>
              <a:ext cx="3860800" cy="85090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出自【趣你的PPT】(微信:qunideppt)：最优质的PPT资源库"/>
            <p:cNvSpPr txBox="1"/>
            <p:nvPr/>
          </p:nvSpPr>
          <p:spPr>
            <a:xfrm>
              <a:off x="6045200" y="3675766"/>
              <a:ext cx="3924300" cy="743585"/>
            </a:xfrm>
            <a:prstGeom prst="rect">
              <a:avLst/>
            </a:prstGeom>
            <a:noFill/>
          </p:spPr>
          <p:txBody>
            <a:bodyPr wrap="square" rtlCol="0">
              <a:spAutoFit/>
            </a:bodyPr>
            <a:lstStyle/>
            <a:p>
              <a:pPr algn="ctr"/>
              <a:r>
                <a:rPr lang="zh-CN" altLang="en-US" sz="4000" b="1" dirty="0" smtClean="0">
                  <a:solidFill>
                    <a:prstClr val="white"/>
                  </a:solidFill>
                  <a:latin typeface="微软雅黑" panose="020B0503020204020204" pitchFamily="34" charset="-122"/>
                  <a:ea typeface="微软雅黑" panose="020B0503020204020204" pitchFamily="34" charset="-122"/>
                </a:rPr>
                <a:t>工作回顾</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grpSp>
      <p:sp>
        <p:nvSpPr>
          <p:cNvPr id="3" name="文本框 2"/>
          <p:cNvSpPr txBox="1"/>
          <p:nvPr/>
        </p:nvSpPr>
        <p:spPr>
          <a:xfrm>
            <a:off x="5849620" y="5080635"/>
            <a:ext cx="4673600" cy="762000"/>
          </a:xfrm>
          <a:prstGeom prst="rect">
            <a:avLst/>
          </a:prstGeom>
          <a:noFill/>
        </p:spPr>
        <p:txBody>
          <a:bodyPr wrap="none" rtlCol="0">
            <a:spAutoFit/>
          </a:bodyPr>
          <a:p>
            <a:r>
              <a:rPr lang="zh-CN" altLang="en-US" sz="4400" b="1">
                <a:solidFill>
                  <a:srgbClr val="31BD3D"/>
                </a:solidFill>
              </a:rPr>
              <a:t>业务代码一样很牛</a:t>
            </a:r>
            <a:endParaRPr lang="zh-CN" altLang="en-US" sz="4400" b="1">
              <a:solidFill>
                <a:srgbClr val="31BD3D"/>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图片 21"/>
          <p:cNvPicPr>
            <a:picLocks noChangeAspect="1"/>
          </p:cNvPicPr>
          <p:nvPr/>
        </p:nvPicPr>
        <p:blipFill>
          <a:blip r:embed="rId1"/>
          <a:stretch>
            <a:fillRect/>
          </a:stretch>
        </p:blipFill>
        <p:spPr>
          <a:xfrm>
            <a:off x="8206207" y="2895600"/>
            <a:ext cx="3985793" cy="3962400"/>
          </a:xfrm>
          <a:prstGeom prst="rect">
            <a:avLst/>
          </a:prstGeom>
        </p:spPr>
      </p:pic>
      <p:pic>
        <p:nvPicPr>
          <p:cNvPr id="9" name="图片 8"/>
          <p:cNvPicPr>
            <a:picLocks noChangeAspect="1"/>
          </p:cNvPicPr>
          <p:nvPr/>
        </p:nvPicPr>
        <p:blipFill>
          <a:blip r:embed="rId1"/>
          <a:stretch>
            <a:fillRect/>
          </a:stretch>
        </p:blipFill>
        <p:spPr>
          <a:xfrm rot="10800000">
            <a:off x="-1" y="-1"/>
            <a:ext cx="1083318" cy="1076960"/>
          </a:xfrm>
          <a:prstGeom prst="rect">
            <a:avLst/>
          </a:prstGeom>
        </p:spPr>
      </p:pic>
      <p:sp>
        <p:nvSpPr>
          <p:cNvPr id="5" name="矩形 4"/>
          <p:cNvSpPr/>
          <p:nvPr/>
        </p:nvSpPr>
        <p:spPr>
          <a:xfrm>
            <a:off x="6696673" y="1666557"/>
            <a:ext cx="3391819" cy="678815"/>
          </a:xfrm>
          <a:prstGeom prst="rect">
            <a:avLst/>
          </a:prstGeom>
        </p:spPr>
        <p:txBody>
          <a:bodyPr wrap="square">
            <a:spAutoFit/>
          </a:bodyPr>
          <a:lstStyle/>
          <a:p>
            <a:r>
              <a:rPr lang="zh-CN" altLang="en-US" sz="3600" b="1" dirty="0" smtClean="0">
                <a:solidFill>
                  <a:schemeClr val="tx1">
                    <a:lumMod val="65000"/>
                    <a:lumOff val="35000"/>
                  </a:schemeClr>
                </a:solidFill>
                <a:latin typeface="微软雅黑" panose="020B0503020204020204" pitchFamily="34" charset="-122"/>
                <a:ea typeface="微软雅黑" panose="020B0503020204020204" pitchFamily="34" charset="-122"/>
              </a:rPr>
              <a:t>负责的模块：</a:t>
            </a:r>
            <a:endParaRPr lang="zh-CN" altLang="en-US" sz="3600" b="1" dirty="0">
              <a:solidFill>
                <a:schemeClr val="tx1">
                  <a:lumMod val="65000"/>
                  <a:lumOff val="35000"/>
                </a:schemeClr>
              </a:solidFill>
            </a:endParaRPr>
          </a:p>
        </p:txBody>
      </p:sp>
      <p:grpSp>
        <p:nvGrpSpPr>
          <p:cNvPr id="6" name="组合 5"/>
          <p:cNvGrpSpPr/>
          <p:nvPr/>
        </p:nvGrpSpPr>
        <p:grpSpPr>
          <a:xfrm>
            <a:off x="6830498" y="2715035"/>
            <a:ext cx="3971443" cy="535188"/>
            <a:chOff x="6586578" y="2807988"/>
            <a:chExt cx="3971443" cy="535188"/>
          </a:xfrm>
        </p:grpSpPr>
        <p:sp>
          <p:nvSpPr>
            <p:cNvPr id="7" name="矩形 6"/>
            <p:cNvSpPr/>
            <p:nvPr/>
          </p:nvSpPr>
          <p:spPr>
            <a:xfrm>
              <a:off x="7299489" y="2835470"/>
              <a:ext cx="3258532" cy="417830"/>
            </a:xfrm>
            <a:prstGeom prst="rect">
              <a:avLst/>
            </a:prstGeom>
          </p:spPr>
          <p:txBody>
            <a:bodyPr wrap="square">
              <a:spAutoFit/>
            </a:bodyPr>
            <a:lstStyle/>
            <a:p>
              <a:r>
                <a:rPr sz="2000" dirty="0">
                  <a:solidFill>
                    <a:prstClr val="black"/>
                  </a:solidFill>
                  <a:latin typeface="微软雅黑" panose="020B0503020204020204" pitchFamily="34" charset="-122"/>
                  <a:ea typeface="微软雅黑" panose="020B0503020204020204" pitchFamily="34" charset="-122"/>
                </a:rPr>
                <a:t>App更新</a:t>
              </a:r>
              <a:r>
                <a:rPr lang="zh-CN" sz="2000" dirty="0">
                  <a:solidFill>
                    <a:prstClr val="black"/>
                  </a:solidFill>
                  <a:latin typeface="微软雅黑" panose="020B0503020204020204" pitchFamily="34" charset="-122"/>
                  <a:ea typeface="微软雅黑" panose="020B0503020204020204" pitchFamily="34" charset="-122"/>
                </a:rPr>
                <a:t>模块</a:t>
              </a:r>
              <a:endParaRPr lang="zh-CN" sz="2000" dirty="0">
                <a:solidFill>
                  <a:prstClr val="black"/>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6586578" y="2807988"/>
              <a:ext cx="595480" cy="535188"/>
              <a:chOff x="6586578" y="2807988"/>
              <a:chExt cx="595480" cy="535188"/>
            </a:xfrm>
          </p:grpSpPr>
          <p:sp>
            <p:nvSpPr>
              <p:cNvPr id="10" name="椭圆 9"/>
              <p:cNvSpPr/>
              <p:nvPr/>
            </p:nvSpPr>
            <p:spPr>
              <a:xfrm>
                <a:off x="6586578" y="2807988"/>
                <a:ext cx="535188" cy="53518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矩形 10"/>
              <p:cNvSpPr/>
              <p:nvPr/>
            </p:nvSpPr>
            <p:spPr>
              <a:xfrm>
                <a:off x="6586578" y="2875527"/>
                <a:ext cx="595480" cy="400110"/>
              </a:xfrm>
              <a:prstGeom prst="rect">
                <a:avLst/>
              </a:prstGeom>
            </p:spPr>
            <p:txBody>
              <a:bodyPr wrap="square">
                <a:spAutoFit/>
              </a:bodyPr>
              <a:lstStyle/>
              <a:p>
                <a:r>
                  <a:rPr lang="en-US" altLang="zh-CN" sz="2000" b="1" i="1" dirty="0" smtClean="0">
                    <a:solidFill>
                      <a:prstClr val="white"/>
                    </a:solidFill>
                    <a:latin typeface="微软雅黑" panose="020B0503020204020204" pitchFamily="34" charset="-122"/>
                    <a:ea typeface="微软雅黑" panose="020B0503020204020204" pitchFamily="34" charset="-122"/>
                  </a:rPr>
                  <a:t>01</a:t>
                </a:r>
                <a:endParaRPr lang="zh-CN" altLang="en-US" sz="2000" b="1" i="1" dirty="0">
                  <a:solidFill>
                    <a:prstClr val="white"/>
                  </a:solidFill>
                </a:endParaRPr>
              </a:p>
            </p:txBody>
          </p:sp>
        </p:grpSp>
      </p:grpSp>
      <p:grpSp>
        <p:nvGrpSpPr>
          <p:cNvPr id="12" name="组合 11"/>
          <p:cNvGrpSpPr/>
          <p:nvPr/>
        </p:nvGrpSpPr>
        <p:grpSpPr>
          <a:xfrm>
            <a:off x="6830498" y="3390888"/>
            <a:ext cx="3971443" cy="535188"/>
            <a:chOff x="6586578" y="2807988"/>
            <a:chExt cx="3971443" cy="535188"/>
          </a:xfrm>
        </p:grpSpPr>
        <p:sp>
          <p:nvSpPr>
            <p:cNvPr id="13" name="矩形 12"/>
            <p:cNvSpPr/>
            <p:nvPr/>
          </p:nvSpPr>
          <p:spPr>
            <a:xfrm>
              <a:off x="7299489" y="2835470"/>
              <a:ext cx="3258532" cy="417830"/>
            </a:xfrm>
            <a:prstGeom prst="rect">
              <a:avLst/>
            </a:prstGeom>
          </p:spPr>
          <p:txBody>
            <a:bodyPr wrap="square">
              <a:spAutoFit/>
            </a:bodyPr>
            <a:lstStyle/>
            <a:p>
              <a:r>
                <a:rPr sz="2000" dirty="0">
                  <a:solidFill>
                    <a:prstClr val="black"/>
                  </a:solidFill>
                  <a:latin typeface="微软雅黑" panose="020B0503020204020204" pitchFamily="34" charset="-122"/>
                  <a:ea typeface="微软雅黑" panose="020B0503020204020204" pitchFamily="34" charset="-122"/>
                </a:rPr>
                <a:t>登录</a:t>
              </a:r>
              <a:r>
                <a:rPr lang="zh-CN" sz="2000" dirty="0">
                  <a:solidFill>
                    <a:prstClr val="black"/>
                  </a:solidFill>
                  <a:latin typeface="微软雅黑" panose="020B0503020204020204" pitchFamily="34" charset="-122"/>
                  <a:ea typeface="微软雅黑" panose="020B0503020204020204" pitchFamily="34" charset="-122"/>
                </a:rPr>
                <a:t>模块</a:t>
              </a:r>
              <a:endParaRPr lang="zh-CN" sz="2000" dirty="0">
                <a:solidFill>
                  <a:prstClr val="black"/>
                </a:solidFill>
                <a:latin typeface="微软雅黑" panose="020B0503020204020204" pitchFamily="34" charset="-122"/>
                <a:ea typeface="微软雅黑" panose="020B0503020204020204" pitchFamily="34" charset="-122"/>
              </a:endParaRPr>
            </a:p>
          </p:txBody>
        </p:sp>
        <p:grpSp>
          <p:nvGrpSpPr>
            <p:cNvPr id="14" name="组合 13"/>
            <p:cNvGrpSpPr/>
            <p:nvPr/>
          </p:nvGrpSpPr>
          <p:grpSpPr>
            <a:xfrm>
              <a:off x="6586578" y="2807988"/>
              <a:ext cx="595480" cy="535188"/>
              <a:chOff x="6586578" y="2807988"/>
              <a:chExt cx="595480" cy="535188"/>
            </a:xfrm>
          </p:grpSpPr>
          <p:sp>
            <p:nvSpPr>
              <p:cNvPr id="15" name="椭圆 14"/>
              <p:cNvSpPr/>
              <p:nvPr/>
            </p:nvSpPr>
            <p:spPr>
              <a:xfrm>
                <a:off x="6586578" y="2807988"/>
                <a:ext cx="535188" cy="53518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6" name="矩形 15"/>
              <p:cNvSpPr/>
              <p:nvPr/>
            </p:nvSpPr>
            <p:spPr>
              <a:xfrm>
                <a:off x="6586578" y="2875527"/>
                <a:ext cx="595480" cy="400110"/>
              </a:xfrm>
              <a:prstGeom prst="rect">
                <a:avLst/>
              </a:prstGeom>
            </p:spPr>
            <p:txBody>
              <a:bodyPr wrap="square">
                <a:spAutoFit/>
              </a:bodyPr>
              <a:lstStyle/>
              <a:p>
                <a:r>
                  <a:rPr lang="en-US" altLang="zh-CN" sz="2000" b="1" i="1" dirty="0" smtClean="0">
                    <a:solidFill>
                      <a:prstClr val="white"/>
                    </a:solidFill>
                    <a:latin typeface="微软雅黑" panose="020B0503020204020204" pitchFamily="34" charset="-122"/>
                    <a:ea typeface="微软雅黑" panose="020B0503020204020204" pitchFamily="34" charset="-122"/>
                  </a:rPr>
                  <a:t>02</a:t>
                </a:r>
                <a:endParaRPr lang="zh-CN" altLang="en-US" sz="2000" b="1" i="1" dirty="0">
                  <a:solidFill>
                    <a:prstClr val="white"/>
                  </a:solidFill>
                </a:endParaRPr>
              </a:p>
            </p:txBody>
          </p:sp>
        </p:grpSp>
      </p:grpSp>
      <p:grpSp>
        <p:nvGrpSpPr>
          <p:cNvPr id="17" name="组合 16"/>
          <p:cNvGrpSpPr/>
          <p:nvPr/>
        </p:nvGrpSpPr>
        <p:grpSpPr>
          <a:xfrm>
            <a:off x="6831383" y="4062862"/>
            <a:ext cx="3971443" cy="535188"/>
            <a:chOff x="6586578" y="2807988"/>
            <a:chExt cx="3971443" cy="535188"/>
          </a:xfrm>
        </p:grpSpPr>
        <p:sp>
          <p:nvSpPr>
            <p:cNvPr id="18" name="矩形 17"/>
            <p:cNvSpPr/>
            <p:nvPr/>
          </p:nvSpPr>
          <p:spPr>
            <a:xfrm>
              <a:off x="7299489" y="2835470"/>
              <a:ext cx="3258532" cy="417830"/>
            </a:xfrm>
            <a:prstGeom prst="rect">
              <a:avLst/>
            </a:prstGeom>
          </p:spPr>
          <p:txBody>
            <a:bodyPr wrap="square">
              <a:spAutoFit/>
            </a:bodyPr>
            <a:lstStyle/>
            <a:p>
              <a:r>
                <a:rPr sz="2000" dirty="0">
                  <a:solidFill>
                    <a:prstClr val="black"/>
                  </a:solidFill>
                  <a:latin typeface="微软雅黑" panose="020B0503020204020204" pitchFamily="34" charset="-122"/>
                  <a:ea typeface="微软雅黑" panose="020B0503020204020204" pitchFamily="34" charset="-122"/>
                </a:rPr>
                <a:t>推荐搜索</a:t>
              </a:r>
              <a:r>
                <a:rPr lang="zh-CN" sz="2000" dirty="0">
                  <a:solidFill>
                    <a:prstClr val="black"/>
                  </a:solidFill>
                  <a:latin typeface="微软雅黑" panose="020B0503020204020204" pitchFamily="34" charset="-122"/>
                  <a:ea typeface="微软雅黑" panose="020B0503020204020204" pitchFamily="34" charset="-122"/>
                </a:rPr>
                <a:t>模块</a:t>
              </a:r>
              <a:endParaRPr lang="zh-CN" sz="2000" dirty="0">
                <a:solidFill>
                  <a:prstClr val="black"/>
                </a:solidFill>
                <a:latin typeface="微软雅黑" panose="020B0503020204020204" pitchFamily="34" charset="-122"/>
                <a:ea typeface="微软雅黑" panose="020B0503020204020204" pitchFamily="34" charset="-122"/>
              </a:endParaRPr>
            </a:p>
          </p:txBody>
        </p:sp>
        <p:grpSp>
          <p:nvGrpSpPr>
            <p:cNvPr id="19" name="组合 18"/>
            <p:cNvGrpSpPr/>
            <p:nvPr/>
          </p:nvGrpSpPr>
          <p:grpSpPr>
            <a:xfrm>
              <a:off x="6586578" y="2807988"/>
              <a:ext cx="595480" cy="535188"/>
              <a:chOff x="6586578" y="2807988"/>
              <a:chExt cx="595480" cy="535188"/>
            </a:xfrm>
          </p:grpSpPr>
          <p:sp>
            <p:nvSpPr>
              <p:cNvPr id="20" name="椭圆 19"/>
              <p:cNvSpPr/>
              <p:nvPr/>
            </p:nvSpPr>
            <p:spPr>
              <a:xfrm>
                <a:off x="6586578" y="2807988"/>
                <a:ext cx="535188" cy="53518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1" name="矩形 20"/>
              <p:cNvSpPr/>
              <p:nvPr/>
            </p:nvSpPr>
            <p:spPr>
              <a:xfrm>
                <a:off x="6586578" y="2875527"/>
                <a:ext cx="595480" cy="400110"/>
              </a:xfrm>
              <a:prstGeom prst="rect">
                <a:avLst/>
              </a:prstGeom>
            </p:spPr>
            <p:txBody>
              <a:bodyPr wrap="square">
                <a:spAutoFit/>
              </a:bodyPr>
              <a:lstStyle/>
              <a:p>
                <a:r>
                  <a:rPr lang="en-US" altLang="zh-CN" sz="2000" b="1" i="1" dirty="0" smtClean="0">
                    <a:solidFill>
                      <a:prstClr val="white"/>
                    </a:solidFill>
                    <a:latin typeface="微软雅黑" panose="020B0503020204020204" pitchFamily="34" charset="-122"/>
                    <a:ea typeface="微软雅黑" panose="020B0503020204020204" pitchFamily="34" charset="-122"/>
                  </a:rPr>
                  <a:t>03</a:t>
                </a:r>
                <a:endParaRPr lang="zh-CN" altLang="en-US" sz="2000" b="1" i="1" dirty="0">
                  <a:solidFill>
                    <a:prstClr val="white"/>
                  </a:solidFill>
                </a:endParaRPr>
              </a:p>
            </p:txBody>
          </p:sp>
        </p:grpSp>
      </p:grpSp>
      <p:pic>
        <p:nvPicPr>
          <p:cNvPr id="23" name="图片 22"/>
          <p:cNvPicPr>
            <a:picLocks noChangeAspect="1"/>
          </p:cNvPicPr>
          <p:nvPr/>
        </p:nvPicPr>
        <p:blipFill rotWithShape="1">
          <a:blip r:embed="rId2"/>
          <a:srcRect r="20901" b="4916"/>
          <a:stretch>
            <a:fillRect/>
          </a:stretch>
        </p:blipFill>
        <p:spPr>
          <a:xfrm>
            <a:off x="1083317" y="1993222"/>
            <a:ext cx="4931397" cy="3317298"/>
          </a:xfrm>
          <a:prstGeom prst="rect">
            <a:avLst/>
          </a:prstGeom>
        </p:spPr>
      </p:pic>
      <p:grpSp>
        <p:nvGrpSpPr>
          <p:cNvPr id="28" name="组合 27"/>
          <p:cNvGrpSpPr/>
          <p:nvPr/>
        </p:nvGrpSpPr>
        <p:grpSpPr>
          <a:xfrm>
            <a:off x="6830113" y="4756282"/>
            <a:ext cx="3971443" cy="535188"/>
            <a:chOff x="6586578" y="2807988"/>
            <a:chExt cx="3971443" cy="535188"/>
          </a:xfrm>
        </p:grpSpPr>
        <p:sp>
          <p:nvSpPr>
            <p:cNvPr id="29" name="矩形 28"/>
            <p:cNvSpPr/>
            <p:nvPr/>
          </p:nvSpPr>
          <p:spPr>
            <a:xfrm>
              <a:off x="7299489" y="2835470"/>
              <a:ext cx="3258532" cy="417830"/>
            </a:xfrm>
            <a:prstGeom prst="rect">
              <a:avLst/>
            </a:prstGeom>
          </p:spPr>
          <p:txBody>
            <a:bodyPr wrap="square">
              <a:spAutoFit/>
            </a:bodyPr>
            <a:p>
              <a:r>
                <a:rPr lang="en-US" altLang="zh-CN" sz="2000" dirty="0">
                  <a:solidFill>
                    <a:prstClr val="black"/>
                  </a:solidFill>
                  <a:latin typeface="微软雅黑" panose="020B0503020204020204" pitchFamily="34" charset="-122"/>
                  <a:ea typeface="微软雅黑" panose="020B0503020204020204" pitchFamily="34" charset="-122"/>
                </a:rPr>
                <a:t>AR</a:t>
              </a:r>
              <a:r>
                <a:rPr lang="zh-CN" sz="2000" dirty="0">
                  <a:solidFill>
                    <a:prstClr val="black"/>
                  </a:solidFill>
                  <a:latin typeface="微软雅黑" panose="020B0503020204020204" pitchFamily="34" charset="-122"/>
                  <a:ea typeface="微软雅黑" panose="020B0503020204020204" pitchFamily="34" charset="-122"/>
                </a:rPr>
                <a:t>模块</a:t>
              </a:r>
              <a:endParaRPr lang="zh-CN" sz="2000" dirty="0">
                <a:solidFill>
                  <a:prstClr val="black"/>
                </a:solidFill>
                <a:latin typeface="微软雅黑" panose="020B0503020204020204" pitchFamily="34" charset="-122"/>
                <a:ea typeface="微软雅黑" panose="020B0503020204020204" pitchFamily="34" charset="-122"/>
              </a:endParaRPr>
            </a:p>
          </p:txBody>
        </p:sp>
        <p:grpSp>
          <p:nvGrpSpPr>
            <p:cNvPr id="30" name="组合 29"/>
            <p:cNvGrpSpPr/>
            <p:nvPr/>
          </p:nvGrpSpPr>
          <p:grpSpPr>
            <a:xfrm>
              <a:off x="6586578" y="2807988"/>
              <a:ext cx="595480" cy="535188"/>
              <a:chOff x="6586578" y="2807988"/>
              <a:chExt cx="595480" cy="535188"/>
            </a:xfrm>
          </p:grpSpPr>
          <p:sp>
            <p:nvSpPr>
              <p:cNvPr id="31" name="椭圆 30"/>
              <p:cNvSpPr/>
              <p:nvPr/>
            </p:nvSpPr>
            <p:spPr>
              <a:xfrm>
                <a:off x="6586578" y="2807988"/>
                <a:ext cx="535188" cy="535188"/>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prstClr val="white"/>
                  </a:solidFill>
                </a:endParaRPr>
              </a:p>
            </p:txBody>
          </p:sp>
          <p:sp>
            <p:nvSpPr>
              <p:cNvPr id="32" name="矩形 31"/>
              <p:cNvSpPr/>
              <p:nvPr/>
            </p:nvSpPr>
            <p:spPr>
              <a:xfrm>
                <a:off x="6586578" y="2875527"/>
                <a:ext cx="595480" cy="417830"/>
              </a:xfrm>
              <a:prstGeom prst="rect">
                <a:avLst/>
              </a:prstGeom>
            </p:spPr>
            <p:txBody>
              <a:bodyPr wrap="square">
                <a:spAutoFit/>
              </a:bodyPr>
              <a:p>
                <a:r>
                  <a:rPr lang="en-US" altLang="zh-CN" sz="2000" b="1" i="1" dirty="0" smtClean="0">
                    <a:solidFill>
                      <a:prstClr val="white"/>
                    </a:solidFill>
                    <a:latin typeface="微软雅黑" panose="020B0503020204020204" pitchFamily="34" charset="-122"/>
                    <a:ea typeface="微软雅黑" panose="020B0503020204020204" pitchFamily="34" charset="-122"/>
                  </a:rPr>
                  <a:t>04</a:t>
                </a:r>
                <a:endParaRPr lang="zh-CN" altLang="en-US" sz="2000" b="1" i="1" dirty="0">
                  <a:solidFill>
                    <a:prstClr val="white"/>
                  </a:solidFill>
                </a:endParaRPr>
              </a:p>
            </p:txBody>
          </p:sp>
        </p:grpSp>
      </p:grpSp>
      <p:sp>
        <p:nvSpPr>
          <p:cNvPr id="33" name="文本框 32"/>
          <p:cNvSpPr txBox="1"/>
          <p:nvPr/>
        </p:nvSpPr>
        <p:spPr>
          <a:xfrm>
            <a:off x="386080" y="264160"/>
            <a:ext cx="2529840" cy="678815"/>
          </a:xfrm>
          <a:prstGeom prst="rect">
            <a:avLst/>
          </a:prstGeom>
          <a:noFill/>
        </p:spPr>
        <p:txBody>
          <a:bodyPr wrap="square" rtlCol="0">
            <a:spAutoFit/>
          </a:bodyPr>
          <a:p>
            <a:r>
              <a:rPr lang="zh-CN" altLang="en-US" sz="3600" b="1" dirty="0">
                <a:latin typeface="微软雅黑" panose="020B0503020204020204" pitchFamily="34" charset="-122"/>
                <a:ea typeface="微软雅黑" panose="020B0503020204020204" pitchFamily="34" charset="-122"/>
              </a:rPr>
              <a:t>模块任务</a:t>
            </a:r>
            <a:endParaRPr lang="zh-CN" altLang="en-US" sz="3600"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rot="10800000">
            <a:off x="-1" y="-1"/>
            <a:ext cx="1083318" cy="1076960"/>
          </a:xfrm>
          <a:prstGeom prst="rect">
            <a:avLst/>
          </a:prstGeom>
        </p:spPr>
      </p:pic>
      <p:sp>
        <p:nvSpPr>
          <p:cNvPr id="2" name="文本框 1"/>
          <p:cNvSpPr txBox="1"/>
          <p:nvPr/>
        </p:nvSpPr>
        <p:spPr>
          <a:xfrm>
            <a:off x="386080" y="264160"/>
            <a:ext cx="2529840" cy="678815"/>
          </a:xfrm>
          <a:prstGeom prst="rect">
            <a:avLst/>
          </a:prstGeom>
          <a:noFill/>
        </p:spPr>
        <p:txBody>
          <a:bodyPr wrap="square" rtlCol="0">
            <a:spAutoFit/>
          </a:bodyPr>
          <a:lstStyle/>
          <a:p>
            <a:r>
              <a:rPr lang="zh-CN" altLang="en-US" sz="3600" b="1" dirty="0">
                <a:latin typeface="微软雅黑" panose="020B0503020204020204" pitchFamily="34" charset="-122"/>
                <a:ea typeface="微软雅黑" panose="020B0503020204020204" pitchFamily="34" charset="-122"/>
              </a:rPr>
              <a:t>业务开发</a:t>
            </a:r>
            <a:endParaRPr lang="zh-CN" altLang="en-US" sz="3600" b="1" dirty="0">
              <a:latin typeface="微软雅黑" panose="020B0503020204020204" pitchFamily="34" charset="-122"/>
              <a:ea typeface="微软雅黑" panose="020B0503020204020204" pitchFamily="34" charset="-122"/>
            </a:endParaRPr>
          </a:p>
        </p:txBody>
      </p:sp>
      <p:sp>
        <p:nvSpPr>
          <p:cNvPr id="4" name="Shape 917"/>
          <p:cNvSpPr/>
          <p:nvPr/>
        </p:nvSpPr>
        <p:spPr>
          <a:xfrm flipV="1">
            <a:off x="1533525" y="3572038"/>
            <a:ext cx="9166377" cy="220"/>
          </a:xfrm>
          <a:prstGeom prst="line">
            <a:avLst/>
          </a:prstGeom>
          <a:ln w="12700">
            <a:solidFill>
              <a:srgbClr val="ADBACA"/>
            </a:solidFill>
            <a:custDash>
              <a:ds d="200000" sp="200000"/>
            </a:custDash>
            <a:miter lim="400000"/>
          </a:ln>
        </p:spPr>
        <p:txBody>
          <a:bodyPr lIns="0" tIns="0" rIns="0" bIns="0" anchor="ctr"/>
          <a:lstStyle/>
          <a:p>
            <a:pPr marL="0" marR="0" lvl="0" indent="0" defTabSz="228600" eaLnBrk="1" fontAlgn="auto" latinLnBrk="0" hangingPunct="1">
              <a:lnSpc>
                <a:spcPct val="100000"/>
              </a:lnSpc>
              <a:spcBef>
                <a:spcPts val="0"/>
              </a:spcBef>
              <a:spcAft>
                <a:spcPts val="0"/>
              </a:spcAft>
              <a:buClrTx/>
              <a:buSzTx/>
              <a:buFontTx/>
              <a:buNone/>
              <a:defRPr sz="1200">
                <a:latin typeface="Helvetica"/>
                <a:ea typeface="Helvetica"/>
                <a:cs typeface="Helvetica"/>
                <a:sym typeface="Helvetica"/>
              </a:defRPr>
            </a:pPr>
            <a:endParaRPr kumimoji="0" sz="6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pitchFamily="34" charset="-122"/>
              <a:cs typeface="Helvetica"/>
              <a:sym typeface="Arial" panose="020B0604020202020204" pitchFamily="34" charset="0"/>
            </a:endParaRPr>
          </a:p>
        </p:txBody>
      </p:sp>
      <p:sp>
        <p:nvSpPr>
          <p:cNvPr id="5" name="Shape 918"/>
          <p:cNvSpPr/>
          <p:nvPr/>
        </p:nvSpPr>
        <p:spPr>
          <a:xfrm flipV="1">
            <a:off x="5872014" y="1700560"/>
            <a:ext cx="1" cy="4020976"/>
          </a:xfrm>
          <a:prstGeom prst="line">
            <a:avLst/>
          </a:prstGeom>
          <a:ln w="12700">
            <a:solidFill>
              <a:srgbClr val="ADBACA"/>
            </a:solidFill>
            <a:custDash>
              <a:ds d="200000" sp="200000"/>
            </a:custDash>
            <a:miter lim="400000"/>
          </a:ln>
        </p:spPr>
        <p:txBody>
          <a:bodyPr lIns="0" tIns="0" rIns="0" bIns="0" anchor="ctr"/>
          <a:lstStyle/>
          <a:p>
            <a:pPr marL="0" marR="0" lvl="0" indent="0" defTabSz="228600" eaLnBrk="1" fontAlgn="auto" latinLnBrk="0" hangingPunct="1">
              <a:lnSpc>
                <a:spcPct val="100000"/>
              </a:lnSpc>
              <a:spcBef>
                <a:spcPts val="0"/>
              </a:spcBef>
              <a:spcAft>
                <a:spcPts val="0"/>
              </a:spcAft>
              <a:buClrTx/>
              <a:buSzTx/>
              <a:buFontTx/>
              <a:buNone/>
              <a:defRPr sz="1200">
                <a:latin typeface="Helvetica"/>
                <a:ea typeface="Helvetica"/>
                <a:cs typeface="Helvetica"/>
                <a:sym typeface="Helvetica"/>
              </a:defRPr>
            </a:pPr>
            <a:endParaRPr kumimoji="0" sz="600" b="0" i="0" u="none" strike="noStrike" kern="0" cap="none" spc="0" normalizeH="0" baseline="0" noProof="0">
              <a:ln>
                <a:noFill/>
              </a:ln>
              <a:solidFill>
                <a:sysClr val="windowText" lastClr="000000"/>
              </a:solidFill>
              <a:effectLst/>
              <a:uLnTx/>
              <a:uFillTx/>
              <a:latin typeface="Arial" panose="020B0604020202020204" pitchFamily="34" charset="0"/>
              <a:ea typeface="微软雅黑" panose="020B0503020204020204" pitchFamily="34" charset="-122"/>
              <a:cs typeface="Helvetica"/>
              <a:sym typeface="Arial" panose="020B0604020202020204" pitchFamily="34" charset="0"/>
            </a:endParaRPr>
          </a:p>
        </p:txBody>
      </p:sp>
      <p:sp>
        <p:nvSpPr>
          <p:cNvPr id="6" name="椭圆 5"/>
          <p:cNvSpPr/>
          <p:nvPr/>
        </p:nvSpPr>
        <p:spPr>
          <a:xfrm>
            <a:off x="1533525" y="2041003"/>
            <a:ext cx="914955" cy="914955"/>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7" name="椭圆 6"/>
          <p:cNvSpPr/>
          <p:nvPr/>
        </p:nvSpPr>
        <p:spPr>
          <a:xfrm>
            <a:off x="6270477" y="2001439"/>
            <a:ext cx="914955" cy="914955"/>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8" name="椭圆 7"/>
          <p:cNvSpPr/>
          <p:nvPr/>
        </p:nvSpPr>
        <p:spPr>
          <a:xfrm>
            <a:off x="1533525" y="4315982"/>
            <a:ext cx="914955" cy="914955"/>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椭圆 9"/>
          <p:cNvSpPr/>
          <p:nvPr/>
        </p:nvSpPr>
        <p:spPr>
          <a:xfrm>
            <a:off x="6270477" y="4276418"/>
            <a:ext cx="914955" cy="914955"/>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1" name="Freeform 213"/>
          <p:cNvSpPr/>
          <p:nvPr/>
        </p:nvSpPr>
        <p:spPr bwMode="auto">
          <a:xfrm>
            <a:off x="1777447" y="4627829"/>
            <a:ext cx="348568" cy="348568"/>
          </a:xfrm>
          <a:custGeom>
            <a:avLst/>
            <a:gdLst>
              <a:gd name="T0" fmla="*/ 96 w 288"/>
              <a:gd name="T1" fmla="*/ 0 h 288"/>
              <a:gd name="T2" fmla="*/ 144 w 288"/>
              <a:gd name="T3" fmla="*/ 40 h 288"/>
              <a:gd name="T4" fmla="*/ 192 w 288"/>
              <a:gd name="T5" fmla="*/ 0 h 288"/>
              <a:gd name="T6" fmla="*/ 288 w 288"/>
              <a:gd name="T7" fmla="*/ 36 h 288"/>
              <a:gd name="T8" fmla="*/ 288 w 288"/>
              <a:gd name="T9" fmla="*/ 108 h 288"/>
              <a:gd name="T10" fmla="*/ 224 w 288"/>
              <a:gd name="T11" fmla="*/ 90 h 288"/>
              <a:gd name="T12" fmla="*/ 224 w 288"/>
              <a:gd name="T13" fmla="*/ 288 h 288"/>
              <a:gd name="T14" fmla="*/ 64 w 288"/>
              <a:gd name="T15" fmla="*/ 288 h 288"/>
              <a:gd name="T16" fmla="*/ 64 w 288"/>
              <a:gd name="T17" fmla="*/ 90 h 288"/>
              <a:gd name="T18" fmla="*/ 0 w 288"/>
              <a:gd name="T19" fmla="*/ 108 h 288"/>
              <a:gd name="T20" fmla="*/ 0 w 288"/>
              <a:gd name="T21" fmla="*/ 36 h 288"/>
              <a:gd name="T22" fmla="*/ 96 w 288"/>
              <a:gd name="T23" fmla="*/ 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8" h="288">
                <a:moveTo>
                  <a:pt x="96" y="0"/>
                </a:moveTo>
                <a:cubicBezTo>
                  <a:pt x="96" y="0"/>
                  <a:pt x="109" y="40"/>
                  <a:pt x="144" y="40"/>
                </a:cubicBezTo>
                <a:cubicBezTo>
                  <a:pt x="179" y="40"/>
                  <a:pt x="192" y="0"/>
                  <a:pt x="192" y="0"/>
                </a:cubicBezTo>
                <a:cubicBezTo>
                  <a:pt x="288" y="36"/>
                  <a:pt x="288" y="36"/>
                  <a:pt x="288" y="36"/>
                </a:cubicBezTo>
                <a:cubicBezTo>
                  <a:pt x="288" y="108"/>
                  <a:pt x="288" y="108"/>
                  <a:pt x="288" y="108"/>
                </a:cubicBezTo>
                <a:cubicBezTo>
                  <a:pt x="224" y="90"/>
                  <a:pt x="224" y="90"/>
                  <a:pt x="224" y="90"/>
                </a:cubicBezTo>
                <a:cubicBezTo>
                  <a:pt x="224" y="288"/>
                  <a:pt x="224" y="288"/>
                  <a:pt x="224" y="288"/>
                </a:cubicBezTo>
                <a:cubicBezTo>
                  <a:pt x="64" y="288"/>
                  <a:pt x="64" y="288"/>
                  <a:pt x="64" y="288"/>
                </a:cubicBezTo>
                <a:cubicBezTo>
                  <a:pt x="64" y="90"/>
                  <a:pt x="64" y="90"/>
                  <a:pt x="64" y="90"/>
                </a:cubicBezTo>
                <a:cubicBezTo>
                  <a:pt x="0" y="108"/>
                  <a:pt x="0" y="108"/>
                  <a:pt x="0" y="108"/>
                </a:cubicBezTo>
                <a:cubicBezTo>
                  <a:pt x="0" y="36"/>
                  <a:pt x="0" y="36"/>
                  <a:pt x="0" y="36"/>
                </a:cubicBezTo>
                <a:lnTo>
                  <a:pt x="96" y="0"/>
                </a:lnTo>
                <a:close/>
              </a:path>
            </a:pathLst>
          </a:custGeom>
          <a:solidFill>
            <a:schemeClr val="bg1"/>
          </a:solid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251"/>
          <p:cNvSpPr>
            <a:spLocks noEditPoints="1"/>
          </p:cNvSpPr>
          <p:nvPr/>
        </p:nvSpPr>
        <p:spPr bwMode="auto">
          <a:xfrm>
            <a:off x="6545116" y="2285464"/>
            <a:ext cx="365676" cy="342152"/>
          </a:xfrm>
          <a:custGeom>
            <a:avLst/>
            <a:gdLst>
              <a:gd name="T0" fmla="*/ 266 w 301"/>
              <a:gd name="T1" fmla="*/ 192 h 282"/>
              <a:gd name="T2" fmla="*/ 234 w 301"/>
              <a:gd name="T3" fmla="*/ 69 h 282"/>
              <a:gd name="T4" fmla="*/ 81 w 301"/>
              <a:gd name="T5" fmla="*/ 36 h 282"/>
              <a:gd name="T6" fmla="*/ 32 w 301"/>
              <a:gd name="T7" fmla="*/ 3 h 282"/>
              <a:gd name="T8" fmla="*/ 12 w 301"/>
              <a:gd name="T9" fmla="*/ 13 h 282"/>
              <a:gd name="T10" fmla="*/ 61 w 301"/>
              <a:gd name="T11" fmla="*/ 57 h 282"/>
              <a:gd name="T12" fmla="*/ 132 w 301"/>
              <a:gd name="T13" fmla="*/ 249 h 282"/>
              <a:gd name="T14" fmla="*/ 301 w 301"/>
              <a:gd name="T15" fmla="*/ 260 h 282"/>
              <a:gd name="T16" fmla="*/ 266 w 301"/>
              <a:gd name="T17" fmla="*/ 192 h 282"/>
              <a:gd name="T18" fmla="*/ 242 w 301"/>
              <a:gd name="T19" fmla="*/ 232 h 282"/>
              <a:gd name="T20" fmla="*/ 240 w 301"/>
              <a:gd name="T21" fmla="*/ 233 h 282"/>
              <a:gd name="T22" fmla="*/ 238 w 301"/>
              <a:gd name="T23" fmla="*/ 232 h 282"/>
              <a:gd name="T24" fmla="*/ 159 w 301"/>
              <a:gd name="T25" fmla="*/ 138 h 282"/>
              <a:gd name="T26" fmla="*/ 106 w 301"/>
              <a:gd name="T27" fmla="*/ 75 h 282"/>
              <a:gd name="T28" fmla="*/ 106 w 301"/>
              <a:gd name="T29" fmla="*/ 71 h 282"/>
              <a:gd name="T30" fmla="*/ 109 w 301"/>
              <a:gd name="T31" fmla="*/ 71 h 282"/>
              <a:gd name="T32" fmla="*/ 178 w 301"/>
              <a:gd name="T33" fmla="*/ 122 h 282"/>
              <a:gd name="T34" fmla="*/ 243 w 301"/>
              <a:gd name="T35" fmla="*/ 229 h 282"/>
              <a:gd name="T36" fmla="*/ 242 w 301"/>
              <a:gd name="T37" fmla="*/ 23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01" h="282">
                <a:moveTo>
                  <a:pt x="266" y="192"/>
                </a:moveTo>
                <a:cubicBezTo>
                  <a:pt x="268" y="152"/>
                  <a:pt x="252" y="95"/>
                  <a:pt x="234" y="69"/>
                </a:cubicBezTo>
                <a:cubicBezTo>
                  <a:pt x="197" y="16"/>
                  <a:pt x="116" y="0"/>
                  <a:pt x="81" y="36"/>
                </a:cubicBezTo>
                <a:cubicBezTo>
                  <a:pt x="74" y="43"/>
                  <a:pt x="32" y="3"/>
                  <a:pt x="32" y="3"/>
                </a:cubicBezTo>
                <a:cubicBezTo>
                  <a:pt x="12" y="13"/>
                  <a:pt x="12" y="13"/>
                  <a:pt x="12" y="13"/>
                </a:cubicBezTo>
                <a:cubicBezTo>
                  <a:pt x="61" y="57"/>
                  <a:pt x="61" y="57"/>
                  <a:pt x="61" y="57"/>
                </a:cubicBezTo>
                <a:cubicBezTo>
                  <a:pt x="61" y="57"/>
                  <a:pt x="0" y="152"/>
                  <a:pt x="132" y="249"/>
                </a:cubicBezTo>
                <a:cubicBezTo>
                  <a:pt x="177" y="282"/>
                  <a:pt x="241" y="269"/>
                  <a:pt x="301" y="260"/>
                </a:cubicBezTo>
                <a:cubicBezTo>
                  <a:pt x="301" y="260"/>
                  <a:pt x="265" y="248"/>
                  <a:pt x="266" y="192"/>
                </a:cubicBezTo>
                <a:close/>
                <a:moveTo>
                  <a:pt x="242" y="232"/>
                </a:moveTo>
                <a:cubicBezTo>
                  <a:pt x="241" y="233"/>
                  <a:pt x="241" y="233"/>
                  <a:pt x="240" y="233"/>
                </a:cubicBezTo>
                <a:cubicBezTo>
                  <a:pt x="240" y="233"/>
                  <a:pt x="239" y="232"/>
                  <a:pt x="238" y="232"/>
                </a:cubicBezTo>
                <a:cubicBezTo>
                  <a:pt x="238" y="232"/>
                  <a:pt x="198" y="182"/>
                  <a:pt x="159" y="138"/>
                </a:cubicBezTo>
                <a:cubicBezTo>
                  <a:pt x="115" y="89"/>
                  <a:pt x="106" y="75"/>
                  <a:pt x="106" y="75"/>
                </a:cubicBezTo>
                <a:cubicBezTo>
                  <a:pt x="105" y="74"/>
                  <a:pt x="105" y="72"/>
                  <a:pt x="106" y="71"/>
                </a:cubicBezTo>
                <a:cubicBezTo>
                  <a:pt x="107" y="71"/>
                  <a:pt x="108" y="70"/>
                  <a:pt x="109" y="71"/>
                </a:cubicBezTo>
                <a:cubicBezTo>
                  <a:pt x="109" y="71"/>
                  <a:pt x="144" y="87"/>
                  <a:pt x="178" y="122"/>
                </a:cubicBezTo>
                <a:cubicBezTo>
                  <a:pt x="210" y="156"/>
                  <a:pt x="243" y="229"/>
                  <a:pt x="243" y="229"/>
                </a:cubicBezTo>
                <a:cubicBezTo>
                  <a:pt x="243" y="230"/>
                  <a:pt x="243" y="232"/>
                  <a:pt x="242" y="232"/>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367"/>
          <p:cNvSpPr>
            <a:spLocks noEditPoints="1"/>
          </p:cNvSpPr>
          <p:nvPr/>
        </p:nvSpPr>
        <p:spPr bwMode="auto">
          <a:xfrm>
            <a:off x="6595681" y="4542332"/>
            <a:ext cx="327184" cy="348569"/>
          </a:xfrm>
          <a:custGeom>
            <a:avLst/>
            <a:gdLst>
              <a:gd name="T0" fmla="*/ 251 w 269"/>
              <a:gd name="T1" fmla="*/ 192 h 288"/>
              <a:gd name="T2" fmla="*/ 234 w 269"/>
              <a:gd name="T3" fmla="*/ 209 h 288"/>
              <a:gd name="T4" fmla="*/ 234 w 269"/>
              <a:gd name="T5" fmla="*/ 211 h 288"/>
              <a:gd name="T6" fmla="*/ 201 w 269"/>
              <a:gd name="T7" fmla="*/ 233 h 288"/>
              <a:gd name="T8" fmla="*/ 160 w 269"/>
              <a:gd name="T9" fmla="*/ 240 h 288"/>
              <a:gd name="T10" fmla="*/ 148 w 269"/>
              <a:gd name="T11" fmla="*/ 187 h 288"/>
              <a:gd name="T12" fmla="*/ 146 w 269"/>
              <a:gd name="T13" fmla="*/ 121 h 288"/>
              <a:gd name="T14" fmla="*/ 193 w 269"/>
              <a:gd name="T15" fmla="*/ 121 h 288"/>
              <a:gd name="T16" fmla="*/ 211 w 269"/>
              <a:gd name="T17" fmla="*/ 117 h 288"/>
              <a:gd name="T18" fmla="*/ 222 w 269"/>
              <a:gd name="T19" fmla="*/ 123 h 288"/>
              <a:gd name="T20" fmla="*/ 236 w 269"/>
              <a:gd name="T21" fmla="*/ 109 h 288"/>
              <a:gd name="T22" fmla="*/ 222 w 269"/>
              <a:gd name="T23" fmla="*/ 95 h 288"/>
              <a:gd name="T24" fmla="*/ 210 w 269"/>
              <a:gd name="T25" fmla="*/ 101 h 288"/>
              <a:gd name="T26" fmla="*/ 145 w 269"/>
              <a:gd name="T27" fmla="*/ 101 h 288"/>
              <a:gd name="T28" fmla="*/ 144 w 269"/>
              <a:gd name="T29" fmla="*/ 68 h 288"/>
              <a:gd name="T30" fmla="*/ 169 w 269"/>
              <a:gd name="T31" fmla="*/ 35 h 288"/>
              <a:gd name="T32" fmla="*/ 134 w 269"/>
              <a:gd name="T33" fmla="*/ 0 h 288"/>
              <a:gd name="T34" fmla="*/ 99 w 269"/>
              <a:gd name="T35" fmla="*/ 35 h 288"/>
              <a:gd name="T36" fmla="*/ 124 w 269"/>
              <a:gd name="T37" fmla="*/ 68 h 288"/>
              <a:gd name="T38" fmla="*/ 123 w 269"/>
              <a:gd name="T39" fmla="*/ 101 h 288"/>
              <a:gd name="T40" fmla="*/ 58 w 269"/>
              <a:gd name="T41" fmla="*/ 101 h 288"/>
              <a:gd name="T42" fmla="*/ 46 w 269"/>
              <a:gd name="T43" fmla="*/ 95 h 288"/>
              <a:gd name="T44" fmla="*/ 32 w 269"/>
              <a:gd name="T45" fmla="*/ 109 h 288"/>
              <a:gd name="T46" fmla="*/ 46 w 269"/>
              <a:gd name="T47" fmla="*/ 123 h 288"/>
              <a:gd name="T48" fmla="*/ 57 w 269"/>
              <a:gd name="T49" fmla="*/ 117 h 288"/>
              <a:gd name="T50" fmla="*/ 76 w 269"/>
              <a:gd name="T51" fmla="*/ 121 h 288"/>
              <a:gd name="T52" fmla="*/ 122 w 269"/>
              <a:gd name="T53" fmla="*/ 121 h 288"/>
              <a:gd name="T54" fmla="*/ 120 w 269"/>
              <a:gd name="T55" fmla="*/ 187 h 288"/>
              <a:gd name="T56" fmla="*/ 109 w 269"/>
              <a:gd name="T57" fmla="*/ 239 h 288"/>
              <a:gd name="T58" fmla="*/ 59 w 269"/>
              <a:gd name="T59" fmla="*/ 227 h 288"/>
              <a:gd name="T60" fmla="*/ 34 w 269"/>
              <a:gd name="T61" fmla="*/ 212 h 288"/>
              <a:gd name="T62" fmla="*/ 35 w 269"/>
              <a:gd name="T63" fmla="*/ 209 h 288"/>
              <a:gd name="T64" fmla="*/ 17 w 269"/>
              <a:gd name="T65" fmla="*/ 192 h 288"/>
              <a:gd name="T66" fmla="*/ 0 w 269"/>
              <a:gd name="T67" fmla="*/ 209 h 288"/>
              <a:gd name="T68" fmla="*/ 17 w 269"/>
              <a:gd name="T69" fmla="*/ 227 h 288"/>
              <a:gd name="T70" fmla="*/ 21 w 269"/>
              <a:gd name="T71" fmla="*/ 226 h 288"/>
              <a:gd name="T72" fmla="*/ 48 w 269"/>
              <a:gd name="T73" fmla="*/ 247 h 288"/>
              <a:gd name="T74" fmla="*/ 102 w 269"/>
              <a:gd name="T75" fmla="*/ 273 h 288"/>
              <a:gd name="T76" fmla="*/ 135 w 269"/>
              <a:gd name="T77" fmla="*/ 288 h 288"/>
              <a:gd name="T78" fmla="*/ 166 w 269"/>
              <a:gd name="T79" fmla="*/ 273 h 288"/>
              <a:gd name="T80" fmla="*/ 220 w 269"/>
              <a:gd name="T81" fmla="*/ 247 h 288"/>
              <a:gd name="T82" fmla="*/ 247 w 269"/>
              <a:gd name="T83" fmla="*/ 226 h 288"/>
              <a:gd name="T84" fmla="*/ 251 w 269"/>
              <a:gd name="T85" fmla="*/ 227 h 288"/>
              <a:gd name="T86" fmla="*/ 269 w 269"/>
              <a:gd name="T87" fmla="*/ 209 h 288"/>
              <a:gd name="T88" fmla="*/ 251 w 269"/>
              <a:gd name="T89" fmla="*/ 192 h 288"/>
              <a:gd name="T90" fmla="*/ 115 w 269"/>
              <a:gd name="T91" fmla="*/ 35 h 288"/>
              <a:gd name="T92" fmla="*/ 134 w 269"/>
              <a:gd name="T93" fmla="*/ 16 h 288"/>
              <a:gd name="T94" fmla="*/ 152 w 269"/>
              <a:gd name="T95" fmla="*/ 35 h 288"/>
              <a:gd name="T96" fmla="*/ 134 w 269"/>
              <a:gd name="T97" fmla="*/ 53 h 288"/>
              <a:gd name="T98" fmla="*/ 115 w 269"/>
              <a:gd name="T99" fmla="*/ 35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9" h="288">
                <a:moveTo>
                  <a:pt x="251" y="192"/>
                </a:moveTo>
                <a:cubicBezTo>
                  <a:pt x="241" y="192"/>
                  <a:pt x="234" y="200"/>
                  <a:pt x="234" y="209"/>
                </a:cubicBezTo>
                <a:cubicBezTo>
                  <a:pt x="234" y="210"/>
                  <a:pt x="234" y="211"/>
                  <a:pt x="234" y="211"/>
                </a:cubicBezTo>
                <a:cubicBezTo>
                  <a:pt x="226" y="217"/>
                  <a:pt x="215" y="224"/>
                  <a:pt x="201" y="233"/>
                </a:cubicBezTo>
                <a:cubicBezTo>
                  <a:pt x="189" y="240"/>
                  <a:pt x="174" y="241"/>
                  <a:pt x="160" y="240"/>
                </a:cubicBezTo>
                <a:cubicBezTo>
                  <a:pt x="148" y="187"/>
                  <a:pt x="148" y="187"/>
                  <a:pt x="148" y="187"/>
                </a:cubicBezTo>
                <a:cubicBezTo>
                  <a:pt x="148" y="187"/>
                  <a:pt x="147" y="153"/>
                  <a:pt x="146" y="121"/>
                </a:cubicBezTo>
                <a:cubicBezTo>
                  <a:pt x="193" y="121"/>
                  <a:pt x="193" y="121"/>
                  <a:pt x="193" y="121"/>
                </a:cubicBezTo>
                <a:cubicBezTo>
                  <a:pt x="211" y="117"/>
                  <a:pt x="211" y="117"/>
                  <a:pt x="211" y="117"/>
                </a:cubicBezTo>
                <a:cubicBezTo>
                  <a:pt x="213" y="120"/>
                  <a:pt x="217" y="123"/>
                  <a:pt x="222" y="123"/>
                </a:cubicBezTo>
                <a:cubicBezTo>
                  <a:pt x="230" y="123"/>
                  <a:pt x="236" y="116"/>
                  <a:pt x="236" y="109"/>
                </a:cubicBezTo>
                <a:cubicBezTo>
                  <a:pt x="236" y="101"/>
                  <a:pt x="230" y="95"/>
                  <a:pt x="222" y="95"/>
                </a:cubicBezTo>
                <a:cubicBezTo>
                  <a:pt x="217" y="95"/>
                  <a:pt x="213" y="97"/>
                  <a:pt x="210" y="101"/>
                </a:cubicBezTo>
                <a:cubicBezTo>
                  <a:pt x="145" y="101"/>
                  <a:pt x="145" y="101"/>
                  <a:pt x="145" y="101"/>
                </a:cubicBezTo>
                <a:cubicBezTo>
                  <a:pt x="145" y="87"/>
                  <a:pt x="144" y="75"/>
                  <a:pt x="144" y="68"/>
                </a:cubicBezTo>
                <a:cubicBezTo>
                  <a:pt x="158" y="63"/>
                  <a:pt x="169" y="50"/>
                  <a:pt x="169" y="35"/>
                </a:cubicBezTo>
                <a:cubicBezTo>
                  <a:pt x="169" y="16"/>
                  <a:pt x="153" y="0"/>
                  <a:pt x="134" y="0"/>
                </a:cubicBezTo>
                <a:cubicBezTo>
                  <a:pt x="115" y="0"/>
                  <a:pt x="99" y="16"/>
                  <a:pt x="99" y="35"/>
                </a:cubicBezTo>
                <a:cubicBezTo>
                  <a:pt x="99" y="50"/>
                  <a:pt x="110" y="64"/>
                  <a:pt x="124" y="68"/>
                </a:cubicBezTo>
                <a:cubicBezTo>
                  <a:pt x="124" y="75"/>
                  <a:pt x="124" y="87"/>
                  <a:pt x="123" y="101"/>
                </a:cubicBezTo>
                <a:cubicBezTo>
                  <a:pt x="58" y="101"/>
                  <a:pt x="58" y="101"/>
                  <a:pt x="58" y="101"/>
                </a:cubicBezTo>
                <a:cubicBezTo>
                  <a:pt x="55" y="97"/>
                  <a:pt x="51" y="95"/>
                  <a:pt x="46" y="95"/>
                </a:cubicBezTo>
                <a:cubicBezTo>
                  <a:pt x="38" y="95"/>
                  <a:pt x="32" y="101"/>
                  <a:pt x="32" y="109"/>
                </a:cubicBezTo>
                <a:cubicBezTo>
                  <a:pt x="32" y="116"/>
                  <a:pt x="38" y="123"/>
                  <a:pt x="46" y="123"/>
                </a:cubicBezTo>
                <a:cubicBezTo>
                  <a:pt x="51" y="123"/>
                  <a:pt x="55" y="120"/>
                  <a:pt x="57" y="117"/>
                </a:cubicBezTo>
                <a:cubicBezTo>
                  <a:pt x="76" y="121"/>
                  <a:pt x="76" y="121"/>
                  <a:pt x="76" y="121"/>
                </a:cubicBezTo>
                <a:cubicBezTo>
                  <a:pt x="122" y="121"/>
                  <a:pt x="122" y="121"/>
                  <a:pt x="122" y="121"/>
                </a:cubicBezTo>
                <a:cubicBezTo>
                  <a:pt x="121" y="153"/>
                  <a:pt x="120" y="187"/>
                  <a:pt x="120" y="187"/>
                </a:cubicBezTo>
                <a:cubicBezTo>
                  <a:pt x="109" y="239"/>
                  <a:pt x="109" y="239"/>
                  <a:pt x="109" y="239"/>
                </a:cubicBezTo>
                <a:cubicBezTo>
                  <a:pt x="91" y="239"/>
                  <a:pt x="73" y="237"/>
                  <a:pt x="59" y="227"/>
                </a:cubicBezTo>
                <a:cubicBezTo>
                  <a:pt x="49" y="221"/>
                  <a:pt x="41" y="217"/>
                  <a:pt x="34" y="212"/>
                </a:cubicBezTo>
                <a:cubicBezTo>
                  <a:pt x="35" y="211"/>
                  <a:pt x="35" y="210"/>
                  <a:pt x="35" y="209"/>
                </a:cubicBezTo>
                <a:cubicBezTo>
                  <a:pt x="35" y="200"/>
                  <a:pt x="27" y="192"/>
                  <a:pt x="17" y="192"/>
                </a:cubicBezTo>
                <a:cubicBezTo>
                  <a:pt x="8" y="192"/>
                  <a:pt x="0" y="200"/>
                  <a:pt x="0" y="209"/>
                </a:cubicBezTo>
                <a:cubicBezTo>
                  <a:pt x="0" y="219"/>
                  <a:pt x="8" y="227"/>
                  <a:pt x="17" y="227"/>
                </a:cubicBezTo>
                <a:cubicBezTo>
                  <a:pt x="19" y="227"/>
                  <a:pt x="20" y="227"/>
                  <a:pt x="21" y="226"/>
                </a:cubicBezTo>
                <a:cubicBezTo>
                  <a:pt x="28" y="232"/>
                  <a:pt x="37" y="239"/>
                  <a:pt x="48" y="247"/>
                </a:cubicBezTo>
                <a:cubicBezTo>
                  <a:pt x="64" y="257"/>
                  <a:pt x="82" y="267"/>
                  <a:pt x="102" y="273"/>
                </a:cubicBezTo>
                <a:cubicBezTo>
                  <a:pt x="105" y="274"/>
                  <a:pt x="128" y="288"/>
                  <a:pt x="135" y="288"/>
                </a:cubicBezTo>
                <a:cubicBezTo>
                  <a:pt x="141" y="288"/>
                  <a:pt x="161" y="276"/>
                  <a:pt x="166" y="273"/>
                </a:cubicBezTo>
                <a:cubicBezTo>
                  <a:pt x="186" y="267"/>
                  <a:pt x="205" y="257"/>
                  <a:pt x="220" y="247"/>
                </a:cubicBezTo>
                <a:cubicBezTo>
                  <a:pt x="231" y="239"/>
                  <a:pt x="241" y="232"/>
                  <a:pt x="247" y="226"/>
                </a:cubicBezTo>
                <a:cubicBezTo>
                  <a:pt x="248" y="227"/>
                  <a:pt x="250" y="227"/>
                  <a:pt x="251" y="227"/>
                </a:cubicBezTo>
                <a:cubicBezTo>
                  <a:pt x="261" y="227"/>
                  <a:pt x="269" y="219"/>
                  <a:pt x="269" y="209"/>
                </a:cubicBezTo>
                <a:cubicBezTo>
                  <a:pt x="269" y="200"/>
                  <a:pt x="261" y="192"/>
                  <a:pt x="251" y="192"/>
                </a:cubicBezTo>
                <a:close/>
                <a:moveTo>
                  <a:pt x="115" y="35"/>
                </a:moveTo>
                <a:cubicBezTo>
                  <a:pt x="115" y="25"/>
                  <a:pt x="124" y="16"/>
                  <a:pt x="134" y="16"/>
                </a:cubicBezTo>
                <a:cubicBezTo>
                  <a:pt x="144" y="16"/>
                  <a:pt x="152" y="25"/>
                  <a:pt x="152" y="35"/>
                </a:cubicBezTo>
                <a:cubicBezTo>
                  <a:pt x="152" y="45"/>
                  <a:pt x="144" y="53"/>
                  <a:pt x="134" y="53"/>
                </a:cubicBezTo>
                <a:cubicBezTo>
                  <a:pt x="124" y="53"/>
                  <a:pt x="115" y="45"/>
                  <a:pt x="115" y="35"/>
                </a:cubicBezTo>
                <a:close/>
              </a:path>
            </a:pathLst>
          </a:custGeom>
          <a:solidFill>
            <a:schemeClr val="bg1"/>
          </a:solidFill>
          <a:ln>
            <a:noFill/>
          </a:ln>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p:cNvGrpSpPr/>
          <p:nvPr/>
        </p:nvGrpSpPr>
        <p:grpSpPr>
          <a:xfrm>
            <a:off x="1774240" y="2321221"/>
            <a:ext cx="346429" cy="346430"/>
            <a:chOff x="817563" y="4075113"/>
            <a:chExt cx="257175" cy="257176"/>
          </a:xfrm>
          <a:solidFill>
            <a:schemeClr val="bg1"/>
          </a:solidFill>
        </p:grpSpPr>
        <p:sp>
          <p:nvSpPr>
            <p:cNvPr id="15" name="Freeform 408"/>
            <p:cNvSpPr/>
            <p:nvPr/>
          </p:nvSpPr>
          <p:spPr bwMode="auto">
            <a:xfrm>
              <a:off x="942975" y="4075113"/>
              <a:ext cx="131763" cy="249238"/>
            </a:xfrm>
            <a:custGeom>
              <a:avLst/>
              <a:gdLst>
                <a:gd name="T0" fmla="*/ 0 w 83"/>
                <a:gd name="T1" fmla="*/ 86 h 157"/>
                <a:gd name="T2" fmla="*/ 21 w 83"/>
                <a:gd name="T3" fmla="*/ 157 h 157"/>
                <a:gd name="T4" fmla="*/ 83 w 83"/>
                <a:gd name="T5" fmla="*/ 0 h 157"/>
                <a:gd name="T6" fmla="*/ 0 w 83"/>
                <a:gd name="T7" fmla="*/ 86 h 157"/>
              </a:gdLst>
              <a:ahLst/>
              <a:cxnLst>
                <a:cxn ang="0">
                  <a:pos x="T0" y="T1"/>
                </a:cxn>
                <a:cxn ang="0">
                  <a:pos x="T2" y="T3"/>
                </a:cxn>
                <a:cxn ang="0">
                  <a:pos x="T4" y="T5"/>
                </a:cxn>
                <a:cxn ang="0">
                  <a:pos x="T6" y="T7"/>
                </a:cxn>
              </a:cxnLst>
              <a:rect l="0" t="0" r="r" b="b"/>
              <a:pathLst>
                <a:path w="83" h="157">
                  <a:moveTo>
                    <a:pt x="0" y="86"/>
                  </a:moveTo>
                  <a:lnTo>
                    <a:pt x="21" y="157"/>
                  </a:lnTo>
                  <a:lnTo>
                    <a:pt x="83" y="0"/>
                  </a:lnTo>
                  <a:lnTo>
                    <a:pt x="0"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Freeform 409"/>
            <p:cNvSpPr/>
            <p:nvPr/>
          </p:nvSpPr>
          <p:spPr bwMode="auto">
            <a:xfrm>
              <a:off x="896938" y="4222751"/>
              <a:ext cx="69850" cy="109538"/>
            </a:xfrm>
            <a:custGeom>
              <a:avLst/>
              <a:gdLst>
                <a:gd name="T0" fmla="*/ 0 w 44"/>
                <a:gd name="T1" fmla="*/ 23 h 69"/>
                <a:gd name="T2" fmla="*/ 15 w 44"/>
                <a:gd name="T3" fmla="*/ 69 h 69"/>
                <a:gd name="T4" fmla="*/ 44 w 44"/>
                <a:gd name="T5" fmla="*/ 69 h 69"/>
                <a:gd name="T6" fmla="*/ 23 w 44"/>
                <a:gd name="T7" fmla="*/ 0 h 69"/>
                <a:gd name="T8" fmla="*/ 0 w 44"/>
                <a:gd name="T9" fmla="*/ 23 h 69"/>
              </a:gdLst>
              <a:ahLst/>
              <a:cxnLst>
                <a:cxn ang="0">
                  <a:pos x="T0" y="T1"/>
                </a:cxn>
                <a:cxn ang="0">
                  <a:pos x="T2" y="T3"/>
                </a:cxn>
                <a:cxn ang="0">
                  <a:pos x="T4" y="T5"/>
                </a:cxn>
                <a:cxn ang="0">
                  <a:pos x="T6" y="T7"/>
                </a:cxn>
                <a:cxn ang="0">
                  <a:pos x="T8" y="T9"/>
                </a:cxn>
              </a:cxnLst>
              <a:rect l="0" t="0" r="r" b="b"/>
              <a:pathLst>
                <a:path w="44" h="69">
                  <a:moveTo>
                    <a:pt x="0" y="23"/>
                  </a:moveTo>
                  <a:lnTo>
                    <a:pt x="15" y="69"/>
                  </a:lnTo>
                  <a:lnTo>
                    <a:pt x="44" y="69"/>
                  </a:lnTo>
                  <a:lnTo>
                    <a:pt x="23" y="0"/>
                  </a:lnTo>
                  <a:lnTo>
                    <a:pt x="0"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Freeform 410"/>
            <p:cNvSpPr/>
            <p:nvPr/>
          </p:nvSpPr>
          <p:spPr bwMode="auto">
            <a:xfrm>
              <a:off x="825500" y="4075113"/>
              <a:ext cx="247650" cy="131763"/>
            </a:xfrm>
            <a:custGeom>
              <a:avLst/>
              <a:gdLst>
                <a:gd name="T0" fmla="*/ 156 w 156"/>
                <a:gd name="T1" fmla="*/ 0 h 83"/>
                <a:gd name="T2" fmla="*/ 0 w 156"/>
                <a:gd name="T3" fmla="*/ 62 h 83"/>
                <a:gd name="T4" fmla="*/ 71 w 156"/>
                <a:gd name="T5" fmla="*/ 83 h 83"/>
                <a:gd name="T6" fmla="*/ 156 w 156"/>
                <a:gd name="T7" fmla="*/ 0 h 83"/>
              </a:gdLst>
              <a:ahLst/>
              <a:cxnLst>
                <a:cxn ang="0">
                  <a:pos x="T0" y="T1"/>
                </a:cxn>
                <a:cxn ang="0">
                  <a:pos x="T2" y="T3"/>
                </a:cxn>
                <a:cxn ang="0">
                  <a:pos x="T4" y="T5"/>
                </a:cxn>
                <a:cxn ang="0">
                  <a:pos x="T6" y="T7"/>
                </a:cxn>
              </a:cxnLst>
              <a:rect l="0" t="0" r="r" b="b"/>
              <a:pathLst>
                <a:path w="156" h="83">
                  <a:moveTo>
                    <a:pt x="156" y="0"/>
                  </a:moveTo>
                  <a:lnTo>
                    <a:pt x="0" y="62"/>
                  </a:lnTo>
                  <a:lnTo>
                    <a:pt x="71" y="83"/>
                  </a:lnTo>
                  <a:lnTo>
                    <a:pt x="15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8" name="Freeform 411"/>
            <p:cNvSpPr/>
            <p:nvPr/>
          </p:nvSpPr>
          <p:spPr bwMode="auto">
            <a:xfrm>
              <a:off x="817563" y="4183063"/>
              <a:ext cx="109538" cy="69850"/>
            </a:xfrm>
            <a:custGeom>
              <a:avLst/>
              <a:gdLst>
                <a:gd name="T0" fmla="*/ 69 w 69"/>
                <a:gd name="T1" fmla="*/ 21 h 44"/>
                <a:gd name="T2" fmla="*/ 0 w 69"/>
                <a:gd name="T3" fmla="*/ 0 h 44"/>
                <a:gd name="T4" fmla="*/ 0 w 69"/>
                <a:gd name="T5" fmla="*/ 29 h 44"/>
                <a:gd name="T6" fmla="*/ 46 w 69"/>
                <a:gd name="T7" fmla="*/ 44 h 44"/>
                <a:gd name="T8" fmla="*/ 69 w 69"/>
                <a:gd name="T9" fmla="*/ 21 h 44"/>
              </a:gdLst>
              <a:ahLst/>
              <a:cxnLst>
                <a:cxn ang="0">
                  <a:pos x="T0" y="T1"/>
                </a:cxn>
                <a:cxn ang="0">
                  <a:pos x="T2" y="T3"/>
                </a:cxn>
                <a:cxn ang="0">
                  <a:pos x="T4" y="T5"/>
                </a:cxn>
                <a:cxn ang="0">
                  <a:pos x="T6" y="T7"/>
                </a:cxn>
                <a:cxn ang="0">
                  <a:pos x="T8" y="T9"/>
                </a:cxn>
              </a:cxnLst>
              <a:rect l="0" t="0" r="r" b="b"/>
              <a:pathLst>
                <a:path w="69" h="44">
                  <a:moveTo>
                    <a:pt x="69" y="21"/>
                  </a:moveTo>
                  <a:lnTo>
                    <a:pt x="0" y="0"/>
                  </a:lnTo>
                  <a:lnTo>
                    <a:pt x="0" y="29"/>
                  </a:lnTo>
                  <a:lnTo>
                    <a:pt x="46" y="44"/>
                  </a:lnTo>
                  <a:lnTo>
                    <a:pt x="69"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9" name="Freeform 412"/>
            <p:cNvSpPr/>
            <p:nvPr/>
          </p:nvSpPr>
          <p:spPr bwMode="auto">
            <a:xfrm>
              <a:off x="868363" y="4265613"/>
              <a:ext cx="23813" cy="38100"/>
            </a:xfrm>
            <a:custGeom>
              <a:avLst/>
              <a:gdLst>
                <a:gd name="T0" fmla="*/ 0 w 15"/>
                <a:gd name="T1" fmla="*/ 11 h 24"/>
                <a:gd name="T2" fmla="*/ 2 w 15"/>
                <a:gd name="T3" fmla="*/ 24 h 24"/>
                <a:gd name="T4" fmla="*/ 15 w 15"/>
                <a:gd name="T5" fmla="*/ 11 h 24"/>
                <a:gd name="T6" fmla="*/ 11 w 15"/>
                <a:gd name="T7" fmla="*/ 0 h 24"/>
                <a:gd name="T8" fmla="*/ 0 w 15"/>
                <a:gd name="T9" fmla="*/ 11 h 24"/>
              </a:gdLst>
              <a:ahLst/>
              <a:cxnLst>
                <a:cxn ang="0">
                  <a:pos x="T0" y="T1"/>
                </a:cxn>
                <a:cxn ang="0">
                  <a:pos x="T2" y="T3"/>
                </a:cxn>
                <a:cxn ang="0">
                  <a:pos x="T4" y="T5"/>
                </a:cxn>
                <a:cxn ang="0">
                  <a:pos x="T6" y="T7"/>
                </a:cxn>
                <a:cxn ang="0">
                  <a:pos x="T8" y="T9"/>
                </a:cxn>
              </a:cxnLst>
              <a:rect l="0" t="0" r="r" b="b"/>
              <a:pathLst>
                <a:path w="15" h="24">
                  <a:moveTo>
                    <a:pt x="0" y="11"/>
                  </a:moveTo>
                  <a:lnTo>
                    <a:pt x="2" y="24"/>
                  </a:lnTo>
                  <a:lnTo>
                    <a:pt x="15" y="11"/>
                  </a:lnTo>
                  <a:lnTo>
                    <a:pt x="11" y="0"/>
                  </a:lnTo>
                  <a:lnTo>
                    <a:pt x="0"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20" name="矩形 19"/>
          <p:cNvSpPr/>
          <p:nvPr/>
        </p:nvSpPr>
        <p:spPr>
          <a:xfrm>
            <a:off x="2629819" y="2259692"/>
            <a:ext cx="2843733" cy="767715"/>
          </a:xfrm>
          <a:prstGeom prst="rect">
            <a:avLst/>
          </a:prstGeom>
          <a:noFill/>
        </p:spPr>
        <p:txBody>
          <a:bodyPr wrap="square" lIns="0" tIns="0" rIns="0" bIns="0" rtlCol="0" anchor="t" anchorCtr="0">
            <a:spAutoFit/>
          </a:bodyPr>
          <a:lstStyle/>
          <a:p>
            <a:pPr defTabSz="1216660">
              <a:lnSpc>
                <a:spcPct val="120000"/>
              </a:lnSpc>
              <a:spcBef>
                <a:spcPct val="20000"/>
              </a:spcBef>
            </a:pPr>
            <a:r>
              <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数据库版本升级以及版本号从数据库中分离。与基类有关的操作，如：</a:t>
            </a:r>
            <a:r>
              <a:rPr lang="en-US" altLang="zh-CN"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im</a:t>
            </a:r>
            <a:r>
              <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互踢，登录异常拦截等</a:t>
            </a:r>
            <a:endPar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TextBox 13"/>
          <p:cNvSpPr txBox="1"/>
          <p:nvPr/>
        </p:nvSpPr>
        <p:spPr>
          <a:xfrm>
            <a:off x="2629819" y="1878328"/>
            <a:ext cx="1294333" cy="260985"/>
          </a:xfrm>
          <a:prstGeom prst="rect">
            <a:avLst/>
          </a:prstGeom>
          <a:noFill/>
        </p:spPr>
        <p:txBody>
          <a:bodyPr wrap="square" lIns="0" tIns="0" rIns="0" bIns="0" rtlCol="0" anchor="t" anchorCtr="0">
            <a:spAutoFit/>
          </a:bodyPr>
          <a:lstStyle/>
          <a:p>
            <a:pPr defTabSz="1216660">
              <a:spcBef>
                <a:spcPct val="20000"/>
              </a:spcBef>
              <a:defRPr/>
            </a:pPr>
            <a:r>
              <a:rPr lang="en-US" sz="1600" b="1"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App</a:t>
            </a:r>
            <a:r>
              <a:rPr lang="zh-CN" altLang="en-US" sz="1600" b="1"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更新模块</a:t>
            </a:r>
            <a:endParaRPr lang="zh-CN" altLang="en-US" sz="1600" b="1" dirty="0" smtClean="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矩形 21"/>
          <p:cNvSpPr/>
          <p:nvPr/>
        </p:nvSpPr>
        <p:spPr>
          <a:xfrm>
            <a:off x="7421414" y="2259692"/>
            <a:ext cx="2843733" cy="810260"/>
          </a:xfrm>
          <a:prstGeom prst="rect">
            <a:avLst/>
          </a:prstGeom>
          <a:noFill/>
        </p:spPr>
        <p:txBody>
          <a:bodyPr wrap="square" lIns="0" tIns="0" rIns="0" bIns="0" rtlCol="0" anchor="t" anchorCtr="0">
            <a:spAutoFit/>
          </a:bodyPr>
          <a:lstStyle/>
          <a:p>
            <a:pPr defTabSz="1216660">
              <a:lnSpc>
                <a:spcPct val="120000"/>
              </a:lnSpc>
              <a:spcBef>
                <a:spcPct val="20000"/>
              </a:spcBef>
            </a:pPr>
            <a:r>
              <a:rPr 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C</a:t>
            </a:r>
            <a:r>
              <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端前置登录，</a:t>
            </a:r>
            <a:r>
              <a:rPr lang="en-US" altLang="zh-CN"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B</a:t>
            </a:r>
            <a:r>
              <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a:t>
            </a:r>
            <a:r>
              <a:rPr lang="en-US" altLang="zh-CN"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C</a:t>
            </a:r>
            <a:r>
              <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端</a:t>
            </a:r>
            <a:r>
              <a:rPr lang="en-US" altLang="zh-CN"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UI</a:t>
            </a:r>
            <a:r>
              <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合并。</a:t>
            </a:r>
            <a:endPar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endParaRPr>
          </a:p>
          <a:p>
            <a:pPr defTabSz="1216660">
              <a:lnSpc>
                <a:spcPct val="120000"/>
              </a:lnSpc>
              <a:spcBef>
                <a:spcPct val="20000"/>
              </a:spcBef>
            </a:pPr>
            <a:r>
              <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用户必须登录后创建简历或完善简历才能进入C端推荐页</a:t>
            </a:r>
            <a:endPar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13"/>
          <p:cNvSpPr txBox="1"/>
          <p:nvPr/>
        </p:nvSpPr>
        <p:spPr>
          <a:xfrm>
            <a:off x="7421414" y="1878328"/>
            <a:ext cx="1294333" cy="260985"/>
          </a:xfrm>
          <a:prstGeom prst="rect">
            <a:avLst/>
          </a:prstGeom>
          <a:noFill/>
        </p:spPr>
        <p:txBody>
          <a:bodyPr wrap="square" lIns="0" tIns="0" rIns="0" bIns="0" rtlCol="0" anchor="t" anchorCtr="0">
            <a:spAutoFit/>
          </a:bodyPr>
          <a:lstStyle/>
          <a:p>
            <a:pPr defTabSz="1216660">
              <a:spcBef>
                <a:spcPct val="20000"/>
              </a:spcBef>
              <a:defRPr/>
            </a:pPr>
            <a:r>
              <a:rPr lang="zh-CN" sz="1600" b="1" dirty="0">
                <a:solidFill>
                  <a:srgbClr val="445469"/>
                </a:solidFill>
                <a:latin typeface="Arial" panose="020B0604020202020204" pitchFamily="34" charset="0"/>
                <a:ea typeface="微软雅黑" panose="020B0503020204020204" pitchFamily="34" charset="-122"/>
                <a:sym typeface="Arial" panose="020B0604020202020204" pitchFamily="34" charset="0"/>
              </a:rPr>
              <a:t>登录模块</a:t>
            </a:r>
            <a:endParaRPr lang="zh-CN" sz="1600" b="1" dirty="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矩形 23"/>
          <p:cNvSpPr/>
          <p:nvPr/>
        </p:nvSpPr>
        <p:spPr>
          <a:xfrm>
            <a:off x="2629819" y="4390727"/>
            <a:ext cx="2843733" cy="511810"/>
          </a:xfrm>
          <a:prstGeom prst="rect">
            <a:avLst/>
          </a:prstGeom>
          <a:noFill/>
        </p:spPr>
        <p:txBody>
          <a:bodyPr wrap="square" lIns="0" tIns="0" rIns="0" bIns="0" rtlCol="0" anchor="t" anchorCtr="0">
            <a:spAutoFit/>
          </a:bodyPr>
          <a:lstStyle/>
          <a:p>
            <a:pPr defTabSz="1216660">
              <a:lnSpc>
                <a:spcPct val="120000"/>
              </a:lnSpc>
              <a:spcBef>
                <a:spcPct val="20000"/>
              </a:spcBef>
            </a:pPr>
            <a:r>
              <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搜索页面逻辑修改，城市控件修改，</a:t>
            </a:r>
            <a:r>
              <a:rPr lang="en-US" altLang="zh-CN"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UI</a:t>
            </a:r>
            <a:r>
              <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rPr>
              <a:t>调整</a:t>
            </a:r>
            <a:endParaRPr lang="zh-CN" altLang="en-US" sz="1400" dirty="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13"/>
          <p:cNvSpPr txBox="1"/>
          <p:nvPr/>
        </p:nvSpPr>
        <p:spPr>
          <a:xfrm>
            <a:off x="2629819" y="4009363"/>
            <a:ext cx="1294333" cy="260985"/>
          </a:xfrm>
          <a:prstGeom prst="rect">
            <a:avLst/>
          </a:prstGeom>
          <a:noFill/>
        </p:spPr>
        <p:txBody>
          <a:bodyPr wrap="square" lIns="0" tIns="0" rIns="0" bIns="0" rtlCol="0" anchor="t" anchorCtr="0">
            <a:spAutoFit/>
          </a:bodyPr>
          <a:lstStyle/>
          <a:p>
            <a:pPr defTabSz="1216660">
              <a:spcBef>
                <a:spcPct val="20000"/>
              </a:spcBef>
              <a:defRPr/>
            </a:pPr>
            <a:r>
              <a:rPr lang="zh-CN" sz="1600" b="1"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推荐搜索模块</a:t>
            </a:r>
            <a:endParaRPr lang="zh-CN" sz="1600" b="1" dirty="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矩形 25"/>
          <p:cNvSpPr/>
          <p:nvPr/>
        </p:nvSpPr>
        <p:spPr>
          <a:xfrm>
            <a:off x="7421414" y="4390727"/>
            <a:ext cx="2843733" cy="511810"/>
          </a:xfrm>
          <a:prstGeom prst="rect">
            <a:avLst/>
          </a:prstGeom>
          <a:noFill/>
        </p:spPr>
        <p:txBody>
          <a:bodyPr wrap="square" lIns="0" tIns="0" rIns="0" bIns="0" rtlCol="0" anchor="t" anchorCtr="0">
            <a:spAutoFit/>
          </a:bodyPr>
          <a:lstStyle/>
          <a:p>
            <a:pPr defTabSz="1216660">
              <a:lnSpc>
                <a:spcPct val="120000"/>
              </a:lnSpc>
              <a:spcBef>
                <a:spcPct val="20000"/>
              </a:spcBef>
            </a:pPr>
            <a:r>
              <a:rPr lang="zh-CN" altLang="en-US" sz="1400"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接入</a:t>
            </a:r>
            <a:r>
              <a:rPr lang="en-US" altLang="zh-CN" sz="1400"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EasyARSDK,</a:t>
            </a:r>
            <a:r>
              <a:rPr lang="en-US" sz="1400"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AR</a:t>
            </a:r>
            <a:r>
              <a:rPr lang="zh-CN" altLang="en-US" sz="1400"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识别图片播放视频，</a:t>
            </a:r>
            <a:r>
              <a:rPr lang="en-US" altLang="zh-CN" sz="1400"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AR</a:t>
            </a:r>
            <a:r>
              <a:rPr lang="zh-CN" altLang="en-US" sz="1400"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活动列表，</a:t>
            </a:r>
            <a:r>
              <a:rPr lang="en-US" altLang="zh-CN" sz="1400"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AR</a:t>
            </a:r>
            <a:r>
              <a:rPr lang="zh-CN" altLang="en-US" sz="1400"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活动介绍</a:t>
            </a:r>
            <a:endParaRPr lang="zh-CN" altLang="en-US" sz="1400" dirty="0" smtClean="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TextBox 13"/>
          <p:cNvSpPr txBox="1"/>
          <p:nvPr/>
        </p:nvSpPr>
        <p:spPr>
          <a:xfrm>
            <a:off x="7421414" y="4009363"/>
            <a:ext cx="1294333" cy="260985"/>
          </a:xfrm>
          <a:prstGeom prst="rect">
            <a:avLst/>
          </a:prstGeom>
          <a:noFill/>
        </p:spPr>
        <p:txBody>
          <a:bodyPr wrap="square" lIns="0" tIns="0" rIns="0" bIns="0" rtlCol="0" anchor="t" anchorCtr="0">
            <a:spAutoFit/>
          </a:bodyPr>
          <a:lstStyle/>
          <a:p>
            <a:pPr defTabSz="1216660">
              <a:spcBef>
                <a:spcPct val="20000"/>
              </a:spcBef>
              <a:defRPr/>
            </a:pPr>
            <a:r>
              <a:rPr lang="en-US" sz="1600" b="1"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AR</a:t>
            </a:r>
            <a:r>
              <a:rPr lang="zh-CN" altLang="en-US" sz="1600" b="1" dirty="0" smtClean="0">
                <a:solidFill>
                  <a:srgbClr val="445469"/>
                </a:solidFill>
                <a:latin typeface="Arial" panose="020B0604020202020204" pitchFamily="34" charset="0"/>
                <a:ea typeface="微软雅黑" panose="020B0503020204020204" pitchFamily="34" charset="-122"/>
                <a:sym typeface="Arial" panose="020B0604020202020204" pitchFamily="34" charset="0"/>
              </a:rPr>
              <a:t>模块</a:t>
            </a:r>
            <a:endParaRPr lang="zh-CN" altLang="en-US" sz="1600" b="1" dirty="0" smtClean="0">
              <a:solidFill>
                <a:srgbClr val="445469"/>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stretch>
            <a:fillRect/>
          </a:stretch>
        </p:blipFill>
        <p:spPr>
          <a:xfrm rot="10800000">
            <a:off x="8650903" y="2606967"/>
            <a:ext cx="3541097" cy="4251033"/>
          </a:xfrm>
          <a:prstGeom prst="rect">
            <a:avLst/>
          </a:prstGeom>
        </p:spPr>
      </p:pic>
      <p:pic>
        <p:nvPicPr>
          <p:cNvPr id="9" name="图片 8"/>
          <p:cNvPicPr>
            <a:picLocks noChangeAspect="1"/>
          </p:cNvPicPr>
          <p:nvPr/>
        </p:nvPicPr>
        <p:blipFill>
          <a:blip r:embed="rId2"/>
          <a:stretch>
            <a:fillRect/>
          </a:stretch>
        </p:blipFill>
        <p:spPr>
          <a:xfrm rot="10800000">
            <a:off x="-1" y="-1"/>
            <a:ext cx="1083318" cy="1076960"/>
          </a:xfrm>
          <a:prstGeom prst="rect">
            <a:avLst/>
          </a:prstGeom>
        </p:spPr>
      </p:pic>
      <p:cxnSp>
        <p:nvCxnSpPr>
          <p:cNvPr id="4" name="直接连接符 3"/>
          <p:cNvCxnSpPr/>
          <p:nvPr/>
        </p:nvCxnSpPr>
        <p:spPr>
          <a:xfrm>
            <a:off x="5607888" y="3572251"/>
            <a:ext cx="4673438" cy="0"/>
          </a:xfrm>
          <a:prstGeom prst="line">
            <a:avLst/>
          </a:prstGeom>
          <a:ln>
            <a:solidFill>
              <a:srgbClr val="ADBACA"/>
            </a:solidFill>
          </a:ln>
        </p:spPr>
        <p:style>
          <a:lnRef idx="1">
            <a:schemeClr val="accent1"/>
          </a:lnRef>
          <a:fillRef idx="0">
            <a:schemeClr val="accent1"/>
          </a:fillRef>
          <a:effectRef idx="0">
            <a:schemeClr val="accent1"/>
          </a:effectRef>
          <a:fontRef idx="minor">
            <a:schemeClr val="tx1"/>
          </a:fontRef>
        </p:style>
      </p:cxnSp>
      <p:sp>
        <p:nvSpPr>
          <p:cNvPr id="5" name="Oval 1"/>
          <p:cNvSpPr/>
          <p:nvPr/>
        </p:nvSpPr>
        <p:spPr>
          <a:xfrm>
            <a:off x="1597857" y="2147049"/>
            <a:ext cx="3069899" cy="3069899"/>
          </a:xfrm>
          <a:prstGeom prst="ellipse">
            <a:avLst/>
          </a:prstGeom>
          <a:solidFill>
            <a:srgbClr val="E6E9EC"/>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sp>
        <p:nvSpPr>
          <p:cNvPr id="6" name="Oval 1"/>
          <p:cNvSpPr/>
          <p:nvPr/>
        </p:nvSpPr>
        <p:spPr>
          <a:xfrm>
            <a:off x="1812480" y="2361672"/>
            <a:ext cx="2640654" cy="2640654"/>
          </a:xfrm>
          <a:prstGeom prst="ellipse">
            <a:avLst/>
          </a:prstGeom>
          <a:solidFill>
            <a:srgbClr val="92D05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prstClr val="white"/>
              </a:solidFill>
            </a:endParaRPr>
          </a:p>
        </p:txBody>
      </p:sp>
      <p:grpSp>
        <p:nvGrpSpPr>
          <p:cNvPr id="7" name="组合 6"/>
          <p:cNvGrpSpPr/>
          <p:nvPr/>
        </p:nvGrpSpPr>
        <p:grpSpPr>
          <a:xfrm>
            <a:off x="2752724" y="3228975"/>
            <a:ext cx="828675" cy="903095"/>
            <a:chOff x="5483226" y="5110164"/>
            <a:chExt cx="260350" cy="258763"/>
          </a:xfrm>
          <a:solidFill>
            <a:schemeClr val="bg1"/>
          </a:solidFill>
        </p:grpSpPr>
        <p:sp>
          <p:nvSpPr>
            <p:cNvPr id="8" name="Freeform 368"/>
            <p:cNvSpPr/>
            <p:nvPr/>
          </p:nvSpPr>
          <p:spPr bwMode="auto">
            <a:xfrm>
              <a:off x="5522913" y="5275264"/>
              <a:ext cx="82550" cy="93663"/>
            </a:xfrm>
            <a:custGeom>
              <a:avLst/>
              <a:gdLst>
                <a:gd name="T0" fmla="*/ 0 w 92"/>
                <a:gd name="T1" fmla="*/ 0 h 104"/>
                <a:gd name="T2" fmla="*/ 18 w 92"/>
                <a:gd name="T3" fmla="*/ 24 h 104"/>
                <a:gd name="T4" fmla="*/ 18 w 92"/>
                <a:gd name="T5" fmla="*/ 89 h 104"/>
                <a:gd name="T6" fmla="*/ 33 w 92"/>
                <a:gd name="T7" fmla="*/ 104 h 104"/>
                <a:gd name="T8" fmla="*/ 76 w 92"/>
                <a:gd name="T9" fmla="*/ 104 h 104"/>
                <a:gd name="T10" fmla="*/ 92 w 92"/>
                <a:gd name="T11" fmla="*/ 89 h 104"/>
                <a:gd name="T12" fmla="*/ 74 w 92"/>
                <a:gd name="T13" fmla="*/ 24 h 104"/>
                <a:gd name="T14" fmla="*/ 84 w 92"/>
                <a:gd name="T15" fmla="*/ 9 h 104"/>
                <a:gd name="T16" fmla="*/ 22 w 92"/>
                <a:gd name="T17" fmla="*/ 2 h 104"/>
                <a:gd name="T18" fmla="*/ 0 w 92"/>
                <a:gd name="T19" fmla="*/ 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2" h="104">
                  <a:moveTo>
                    <a:pt x="0" y="0"/>
                  </a:moveTo>
                  <a:cubicBezTo>
                    <a:pt x="18" y="24"/>
                    <a:pt x="18" y="24"/>
                    <a:pt x="18" y="24"/>
                  </a:cubicBezTo>
                  <a:cubicBezTo>
                    <a:pt x="18" y="89"/>
                    <a:pt x="18" y="89"/>
                    <a:pt x="18" y="89"/>
                  </a:cubicBezTo>
                  <a:cubicBezTo>
                    <a:pt x="18" y="97"/>
                    <a:pt x="25" y="104"/>
                    <a:pt x="33" y="104"/>
                  </a:cubicBezTo>
                  <a:cubicBezTo>
                    <a:pt x="76" y="104"/>
                    <a:pt x="76" y="104"/>
                    <a:pt x="76" y="104"/>
                  </a:cubicBezTo>
                  <a:cubicBezTo>
                    <a:pt x="85" y="104"/>
                    <a:pt x="92" y="97"/>
                    <a:pt x="92" y="89"/>
                  </a:cubicBezTo>
                  <a:cubicBezTo>
                    <a:pt x="74" y="24"/>
                    <a:pt x="74" y="24"/>
                    <a:pt x="74" y="24"/>
                  </a:cubicBezTo>
                  <a:cubicBezTo>
                    <a:pt x="84" y="9"/>
                    <a:pt x="84" y="9"/>
                    <a:pt x="84" y="9"/>
                  </a:cubicBezTo>
                  <a:cubicBezTo>
                    <a:pt x="62" y="5"/>
                    <a:pt x="40" y="2"/>
                    <a:pt x="22" y="2"/>
                  </a:cubicBezTo>
                  <a:cubicBezTo>
                    <a:pt x="14" y="2"/>
                    <a:pt x="7" y="1"/>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 name="Freeform 369"/>
            <p:cNvSpPr/>
            <p:nvPr/>
          </p:nvSpPr>
          <p:spPr bwMode="auto">
            <a:xfrm>
              <a:off x="5564188" y="5110164"/>
              <a:ext cx="179388" cy="196850"/>
            </a:xfrm>
            <a:custGeom>
              <a:avLst/>
              <a:gdLst>
                <a:gd name="T0" fmla="*/ 0 w 198"/>
                <a:gd name="T1" fmla="*/ 160 h 219"/>
                <a:gd name="T2" fmla="*/ 198 w 198"/>
                <a:gd name="T3" fmla="*/ 219 h 219"/>
                <a:gd name="T4" fmla="*/ 198 w 198"/>
                <a:gd name="T5" fmla="*/ 0 h 219"/>
                <a:gd name="T6" fmla="*/ 0 w 198"/>
                <a:gd name="T7" fmla="*/ 59 h 219"/>
                <a:gd name="T8" fmla="*/ 0 w 198"/>
                <a:gd name="T9" fmla="*/ 160 h 219"/>
              </a:gdLst>
              <a:ahLst/>
              <a:cxnLst>
                <a:cxn ang="0">
                  <a:pos x="T0" y="T1"/>
                </a:cxn>
                <a:cxn ang="0">
                  <a:pos x="T2" y="T3"/>
                </a:cxn>
                <a:cxn ang="0">
                  <a:pos x="T4" y="T5"/>
                </a:cxn>
                <a:cxn ang="0">
                  <a:pos x="T6" y="T7"/>
                </a:cxn>
                <a:cxn ang="0">
                  <a:pos x="T8" y="T9"/>
                </a:cxn>
              </a:cxnLst>
              <a:rect l="0" t="0" r="r" b="b"/>
              <a:pathLst>
                <a:path w="198" h="219">
                  <a:moveTo>
                    <a:pt x="0" y="160"/>
                  </a:moveTo>
                  <a:cubicBezTo>
                    <a:pt x="78" y="168"/>
                    <a:pt x="185" y="207"/>
                    <a:pt x="198" y="219"/>
                  </a:cubicBezTo>
                  <a:cubicBezTo>
                    <a:pt x="198" y="0"/>
                    <a:pt x="198" y="0"/>
                    <a:pt x="198" y="0"/>
                  </a:cubicBezTo>
                  <a:cubicBezTo>
                    <a:pt x="182" y="14"/>
                    <a:pt x="77" y="52"/>
                    <a:pt x="0" y="59"/>
                  </a:cubicBez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 name="Freeform 370"/>
            <p:cNvSpPr/>
            <p:nvPr/>
          </p:nvSpPr>
          <p:spPr bwMode="auto">
            <a:xfrm>
              <a:off x="5483226" y="5164139"/>
              <a:ext cx="52388" cy="88900"/>
            </a:xfrm>
            <a:custGeom>
              <a:avLst/>
              <a:gdLst>
                <a:gd name="T0" fmla="*/ 57 w 57"/>
                <a:gd name="T1" fmla="*/ 98 h 98"/>
                <a:gd name="T2" fmla="*/ 57 w 57"/>
                <a:gd name="T3" fmla="*/ 0 h 98"/>
                <a:gd name="T4" fmla="*/ 0 w 57"/>
                <a:gd name="T5" fmla="*/ 49 h 98"/>
                <a:gd name="T6" fmla="*/ 57 w 57"/>
                <a:gd name="T7" fmla="*/ 98 h 98"/>
              </a:gdLst>
              <a:ahLst/>
              <a:cxnLst>
                <a:cxn ang="0">
                  <a:pos x="T0" y="T1"/>
                </a:cxn>
                <a:cxn ang="0">
                  <a:pos x="T2" y="T3"/>
                </a:cxn>
                <a:cxn ang="0">
                  <a:pos x="T4" y="T5"/>
                </a:cxn>
                <a:cxn ang="0">
                  <a:pos x="T6" y="T7"/>
                </a:cxn>
              </a:cxnLst>
              <a:rect l="0" t="0" r="r" b="b"/>
              <a:pathLst>
                <a:path w="57" h="98">
                  <a:moveTo>
                    <a:pt x="57" y="98"/>
                  </a:moveTo>
                  <a:cubicBezTo>
                    <a:pt x="57" y="0"/>
                    <a:pt x="57" y="0"/>
                    <a:pt x="57" y="0"/>
                  </a:cubicBezTo>
                  <a:cubicBezTo>
                    <a:pt x="11" y="3"/>
                    <a:pt x="0" y="31"/>
                    <a:pt x="0" y="49"/>
                  </a:cubicBezTo>
                  <a:cubicBezTo>
                    <a:pt x="0" y="68"/>
                    <a:pt x="10" y="94"/>
                    <a:pt x="57"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 name="矩形 11"/>
          <p:cNvSpPr/>
          <p:nvPr/>
        </p:nvSpPr>
        <p:spPr>
          <a:xfrm>
            <a:off x="5607998" y="752533"/>
            <a:ext cx="4898075" cy="2476500"/>
          </a:xfrm>
          <a:prstGeom prst="rect">
            <a:avLst/>
          </a:prstGeom>
        </p:spPr>
        <p:txBody>
          <a:bodyPr wrap="square">
            <a:spAutoFit/>
          </a:bodyPr>
          <a:lstStyle/>
          <a:p>
            <a:pPr defTabSz="1216660">
              <a:lnSpc>
                <a:spcPct val="120000"/>
              </a:lnSpc>
              <a:spcBef>
                <a:spcPct val="20000"/>
              </a:spcBef>
            </a:pPr>
            <a:r>
              <a:rPr lang="zh-CN" altLang="en-US" sz="28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正常的sdk会提供什么方法：</a:t>
            </a:r>
            <a:endParaRPr lang="zh-CN" altLang="en-US" sz="28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endParaRPr lang="zh-CN" altLang="en-US" sz="28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1. 打开相机</a:t>
            </a:r>
            <a:endPar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2. 识别图片方法identify</a:t>
            </a:r>
            <a:endPar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3. 识别成功回调</a:t>
            </a:r>
            <a:endPar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4. 播放视频的整个功能</a:t>
            </a:r>
            <a:endPar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endPar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矩形 12"/>
          <p:cNvSpPr/>
          <p:nvPr/>
        </p:nvSpPr>
        <p:spPr>
          <a:xfrm>
            <a:off x="5499100" y="4013200"/>
            <a:ext cx="5464810" cy="1624330"/>
          </a:xfrm>
          <a:prstGeom prst="rect">
            <a:avLst/>
          </a:prstGeom>
        </p:spPr>
        <p:txBody>
          <a:bodyPr wrap="square">
            <a:spAutoFit/>
          </a:bodyPr>
          <a:lstStyle/>
          <a:p>
            <a:pPr defTabSz="1216660">
              <a:lnSpc>
                <a:spcPct val="120000"/>
              </a:lnSpc>
              <a:spcBef>
                <a:spcPct val="20000"/>
              </a:spcBef>
            </a:pPr>
            <a:r>
              <a:rPr lang="zh-CN" altLang="en-US" sz="28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解决方案：</a:t>
            </a:r>
            <a:endParaRPr lang="zh-CN" altLang="en-US" sz="2800" b="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endPar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EasyAR通过自定义SurfaceView展示相机中的内容。这样我就可以借助</a:t>
            </a:r>
            <a:endPar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SurfaceView的render这个可以将C++传递给java              </a:t>
            </a:r>
            <a:endPar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文件处理，参数传递。</a:t>
            </a:r>
            <a:endPar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 name="文本框 2"/>
          <p:cNvSpPr txBox="1"/>
          <p:nvPr/>
        </p:nvSpPr>
        <p:spPr>
          <a:xfrm>
            <a:off x="386080" y="264160"/>
            <a:ext cx="3953510" cy="678815"/>
          </a:xfrm>
          <a:prstGeom prst="rect">
            <a:avLst/>
          </a:prstGeom>
          <a:noFill/>
        </p:spPr>
        <p:txBody>
          <a:bodyPr wrap="square" rtlCol="0">
            <a:spAutoFit/>
          </a:bodyPr>
          <a:p>
            <a:r>
              <a:rPr lang="en-US" altLang="zh-CN" sz="3600" b="1" dirty="0">
                <a:latin typeface="微软雅黑" panose="020B0503020204020204" pitchFamily="34" charset="-122"/>
                <a:ea typeface="微软雅黑" panose="020B0503020204020204" pitchFamily="34" charset="-122"/>
              </a:rPr>
              <a:t>AR</a:t>
            </a:r>
            <a:r>
              <a:rPr lang="zh-CN" altLang="en-US" sz="3600" b="1" dirty="0">
                <a:latin typeface="微软雅黑" panose="020B0503020204020204" pitchFamily="34" charset="-122"/>
                <a:ea typeface="微软雅黑" panose="020B0503020204020204" pitchFamily="34" charset="-122"/>
              </a:rPr>
              <a:t>难点与收获</a:t>
            </a:r>
            <a:endParaRPr lang="zh-CN" altLang="en-US" sz="3600"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stretch>
            <a:fillRect/>
          </a:stretch>
        </p:blipFill>
        <p:spPr>
          <a:xfrm rot="10800000">
            <a:off x="8650903" y="2606967"/>
            <a:ext cx="3541097" cy="4251033"/>
          </a:xfrm>
          <a:prstGeom prst="rect">
            <a:avLst/>
          </a:prstGeom>
        </p:spPr>
      </p:pic>
      <p:pic>
        <p:nvPicPr>
          <p:cNvPr id="9" name="图片 8"/>
          <p:cNvPicPr>
            <a:picLocks noChangeAspect="1"/>
          </p:cNvPicPr>
          <p:nvPr/>
        </p:nvPicPr>
        <p:blipFill>
          <a:blip r:embed="rId2"/>
          <a:stretch>
            <a:fillRect/>
          </a:stretch>
        </p:blipFill>
        <p:spPr>
          <a:xfrm rot="10800000">
            <a:off x="-1" y="-1"/>
            <a:ext cx="1083318" cy="1076960"/>
          </a:xfrm>
          <a:prstGeom prst="rect">
            <a:avLst/>
          </a:prstGeom>
        </p:spPr>
      </p:pic>
      <p:sp>
        <p:nvSpPr>
          <p:cNvPr id="4" name="矩形 3"/>
          <p:cNvSpPr/>
          <p:nvPr/>
        </p:nvSpPr>
        <p:spPr>
          <a:xfrm>
            <a:off x="663474" y="2599166"/>
            <a:ext cx="2314041" cy="2132330"/>
          </a:xfrm>
          <a:prstGeom prst="rect">
            <a:avLst/>
          </a:prstGeom>
          <a:noFill/>
        </p:spPr>
        <p:txBody>
          <a:bodyPr wrap="square" lIns="0" tIns="0" rIns="0" bIns="0" rtlCol="0" anchor="t" anchorCtr="0">
            <a:spAutoFit/>
          </a:bodyPr>
          <a:lstStyle/>
          <a:p>
            <a:pPr defTabSz="1216660">
              <a:lnSpc>
                <a:spcPct val="120000"/>
              </a:lnSpc>
              <a:spcBef>
                <a:spcPct val="20000"/>
              </a:spcBef>
            </a:pPr>
            <a:r>
              <a:rPr lang="en-US"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1.</a:t>
            </a:r>
            <a:r>
              <a:rPr lang="zh-CN" altLang="en-US"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分析关键字段，如</a:t>
            </a:r>
            <a:r>
              <a:rPr lang="en-US" altLang="zh-CN"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token,role</a:t>
            </a:r>
            <a:r>
              <a:rPr lang="zh-CN" altLang="en-US"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等</a:t>
            </a:r>
            <a:endParaRPr lang="zh-CN" altLang="en-US"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en-US" altLang="zh-CN"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2.</a:t>
            </a:r>
            <a:r>
              <a:rPr lang="zh-CN" altLang="en-US"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分析关键页面，如NewLoginActivity，</a:t>
            </a:r>
            <a:r>
              <a:rPr lang="en-US" altLang="zh-CN"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MainActivity</a:t>
            </a:r>
            <a:r>
              <a:rPr lang="zh-CN" altLang="en-US"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等</a:t>
            </a:r>
            <a:endParaRPr lang="zh-CN" altLang="en-US"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en-US" altLang="zh-CN"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3.</a:t>
            </a:r>
            <a:r>
              <a:rPr lang="zh-CN" altLang="en-US"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分析关键逻辑，如</a:t>
            </a:r>
            <a:r>
              <a:rPr lang="en-US" altLang="zh-CN"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Userinstance,somePresenter</a:t>
            </a:r>
            <a:r>
              <a:rPr lang="zh-CN" altLang="en-US"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等</a:t>
            </a:r>
            <a:endParaRPr lang="zh-CN" altLang="en-US"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 name="矩形 4"/>
          <p:cNvSpPr/>
          <p:nvPr/>
        </p:nvSpPr>
        <p:spPr>
          <a:xfrm>
            <a:off x="3637229" y="2599166"/>
            <a:ext cx="2314041" cy="2729230"/>
          </a:xfrm>
          <a:prstGeom prst="rect">
            <a:avLst/>
          </a:prstGeom>
          <a:noFill/>
        </p:spPr>
        <p:txBody>
          <a:bodyPr wrap="square" lIns="0" tIns="0" rIns="0" bIns="0" rtlCol="0" anchor="t" anchorCtr="0">
            <a:spAutoFit/>
          </a:bodyPr>
          <a:lstStyle/>
          <a:p>
            <a:pPr defTabSz="1216660">
              <a:lnSpc>
                <a:spcPct val="120000"/>
              </a:lnSpc>
              <a:spcBef>
                <a:spcPct val="20000"/>
              </a:spcBef>
            </a:pPr>
            <a:r>
              <a:rPr lang="zh-CN"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流程分为四个阶段：</a:t>
            </a:r>
            <a:endParaRPr lang="zh-CN"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en-US" altLang="zh-CN"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1.</a:t>
            </a:r>
            <a:r>
              <a:rPr lang="zh-CN" altLang="en-US"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登录前的页面，也就是可以跳转登录的页面</a:t>
            </a:r>
            <a:endParaRPr lang="zh-CN" altLang="en-US"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en-US" altLang="zh-CN"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2.</a:t>
            </a:r>
            <a:r>
              <a:rPr lang="zh-CN" altLang="en-US"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登录时分为普通登录、微信登录、</a:t>
            </a:r>
            <a:r>
              <a:rPr lang="en-US" altLang="zh-CN"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QQ</a:t>
            </a:r>
            <a:r>
              <a:rPr lang="zh-CN" altLang="en-US"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登录、快捷登录、注册等</a:t>
            </a:r>
            <a:endParaRPr lang="zh-CN" altLang="en-US"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en-US" altLang="zh-CN"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3.</a:t>
            </a:r>
            <a:r>
              <a:rPr lang="zh-CN" altLang="en-US"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登录之后根据关键字段判断跳转创建简历还是进入主页</a:t>
            </a:r>
            <a:endParaRPr lang="zh-CN" altLang="en-US"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defTabSz="1216660">
              <a:lnSpc>
                <a:spcPct val="120000"/>
              </a:lnSpc>
              <a:spcBef>
                <a:spcPct val="20000"/>
              </a:spcBef>
            </a:pPr>
            <a:r>
              <a:rPr lang="en-US" altLang="zh-CN"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4.</a:t>
            </a:r>
            <a:r>
              <a:rPr lang="zh-CN" altLang="en-US"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登录之后会有影响的有忘记密码页面</a:t>
            </a:r>
            <a:endParaRPr lang="zh-CN" altLang="en-US"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 name="矩形 5"/>
          <p:cNvSpPr/>
          <p:nvPr/>
        </p:nvSpPr>
        <p:spPr>
          <a:xfrm>
            <a:off x="9704654" y="2623931"/>
            <a:ext cx="2314041" cy="511810"/>
          </a:xfrm>
          <a:prstGeom prst="rect">
            <a:avLst/>
          </a:prstGeom>
          <a:noFill/>
        </p:spPr>
        <p:txBody>
          <a:bodyPr wrap="square" lIns="0" tIns="0" rIns="0" bIns="0" rtlCol="0" anchor="t" anchorCtr="0">
            <a:spAutoFit/>
          </a:bodyPr>
          <a:lstStyle/>
          <a:p>
            <a:pPr defTabSz="1216660">
              <a:lnSpc>
                <a:spcPct val="120000"/>
              </a:lnSpc>
              <a:spcBef>
                <a:spcPct val="20000"/>
              </a:spcBef>
            </a:pPr>
            <a:r>
              <a:rPr lang="zh-CN"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将开发中的技术难点进行总结，记录下来</a:t>
            </a:r>
            <a:endParaRPr lang="zh-CN" altLang="en-US"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圆角矩形 6"/>
          <p:cNvSpPr/>
          <p:nvPr/>
        </p:nvSpPr>
        <p:spPr>
          <a:xfrm>
            <a:off x="663474" y="1765935"/>
            <a:ext cx="2314041" cy="67627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13"/>
          <p:cNvSpPr txBox="1"/>
          <p:nvPr/>
        </p:nvSpPr>
        <p:spPr>
          <a:xfrm>
            <a:off x="1082205" y="1965572"/>
            <a:ext cx="1657186" cy="293370"/>
          </a:xfrm>
          <a:prstGeom prst="rect">
            <a:avLst/>
          </a:prstGeom>
          <a:noFill/>
        </p:spPr>
        <p:txBody>
          <a:bodyPr wrap="square" lIns="0" tIns="0" rIns="0" bIns="0" rtlCol="0" anchor="t" anchorCtr="0">
            <a:spAutoFit/>
          </a:bodyPr>
          <a:lstStyle/>
          <a:p>
            <a:pPr algn="ctr" defTabSz="1216660">
              <a:spcBef>
                <a:spcPct val="20000"/>
              </a:spcBef>
              <a:defRPr/>
            </a:pPr>
            <a:r>
              <a:rPr lang="zh-CN" b="1" dirty="0">
                <a:solidFill>
                  <a:schemeClr val="bg1"/>
                </a:solidFill>
                <a:latin typeface="Arial" panose="020B0604020202020204" pitchFamily="34" charset="0"/>
                <a:ea typeface="微软雅黑" panose="020B0503020204020204" pitchFamily="34" charset="-122"/>
                <a:sym typeface="Arial" panose="020B0604020202020204" pitchFamily="34" charset="0"/>
              </a:rPr>
              <a:t>接手逻辑</a:t>
            </a:r>
            <a:endParaRPr lang="zh-CN"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圆角矩形 9"/>
          <p:cNvSpPr/>
          <p:nvPr/>
        </p:nvSpPr>
        <p:spPr>
          <a:xfrm>
            <a:off x="3637229" y="1765935"/>
            <a:ext cx="2314041" cy="67627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3"/>
          <p:cNvSpPr txBox="1"/>
          <p:nvPr/>
        </p:nvSpPr>
        <p:spPr>
          <a:xfrm>
            <a:off x="4055960" y="1965572"/>
            <a:ext cx="1657186" cy="293370"/>
          </a:xfrm>
          <a:prstGeom prst="rect">
            <a:avLst/>
          </a:prstGeom>
          <a:noFill/>
        </p:spPr>
        <p:txBody>
          <a:bodyPr wrap="square" lIns="0" tIns="0" rIns="0" bIns="0" rtlCol="0" anchor="t" anchorCtr="0">
            <a:spAutoFit/>
          </a:bodyPr>
          <a:lstStyle/>
          <a:p>
            <a:pPr algn="ctr" defTabSz="1216660">
              <a:spcBef>
                <a:spcPct val="20000"/>
              </a:spcBef>
              <a:defRPr/>
            </a:pPr>
            <a:r>
              <a:rPr lang="zh-CN"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需求理解</a:t>
            </a:r>
            <a:endParaRPr lang="zh-CN"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圆角矩形 11"/>
          <p:cNvSpPr/>
          <p:nvPr/>
        </p:nvSpPr>
        <p:spPr>
          <a:xfrm>
            <a:off x="9704654" y="1790700"/>
            <a:ext cx="2314041" cy="67627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TextBox 13"/>
          <p:cNvSpPr txBox="1"/>
          <p:nvPr/>
        </p:nvSpPr>
        <p:spPr>
          <a:xfrm>
            <a:off x="10123385" y="1990337"/>
            <a:ext cx="1657186" cy="293370"/>
          </a:xfrm>
          <a:prstGeom prst="rect">
            <a:avLst/>
          </a:prstGeom>
          <a:noFill/>
        </p:spPr>
        <p:txBody>
          <a:bodyPr wrap="square" lIns="0" tIns="0" rIns="0" bIns="0" rtlCol="0" anchor="t" anchorCtr="0">
            <a:spAutoFit/>
          </a:bodyPr>
          <a:lstStyle/>
          <a:p>
            <a:pPr algn="ctr" defTabSz="1216660">
              <a:spcBef>
                <a:spcPct val="20000"/>
              </a:spcBef>
              <a:defRPr/>
            </a:pPr>
            <a:r>
              <a:rPr lang="zh-CN"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收获</a:t>
            </a:r>
            <a:endParaRPr lang="zh-CN"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文本框 2"/>
          <p:cNvSpPr txBox="1"/>
          <p:nvPr/>
        </p:nvSpPr>
        <p:spPr>
          <a:xfrm>
            <a:off x="386080" y="264160"/>
            <a:ext cx="3953510" cy="678815"/>
          </a:xfrm>
          <a:prstGeom prst="rect">
            <a:avLst/>
          </a:prstGeom>
          <a:noFill/>
        </p:spPr>
        <p:txBody>
          <a:bodyPr wrap="square" rtlCol="0">
            <a:spAutoFit/>
          </a:bodyPr>
          <a:p>
            <a:r>
              <a:rPr lang="zh-CN" sz="3600" b="1" dirty="0">
                <a:latin typeface="微软雅黑" panose="020B0503020204020204" pitchFamily="34" charset="-122"/>
                <a:ea typeface="微软雅黑" panose="020B0503020204020204" pitchFamily="34" charset="-122"/>
              </a:rPr>
              <a:t>前置登录</a:t>
            </a:r>
            <a:r>
              <a:rPr lang="zh-CN" altLang="en-US" sz="3600" b="1" dirty="0">
                <a:latin typeface="微软雅黑" panose="020B0503020204020204" pitchFamily="34" charset="-122"/>
                <a:ea typeface="微软雅黑" panose="020B0503020204020204" pitchFamily="34" charset="-122"/>
              </a:rPr>
              <a:t>收获</a:t>
            </a:r>
            <a:endParaRPr lang="zh-CN" altLang="en-US" sz="3600" b="1" dirty="0">
              <a:latin typeface="微软雅黑" panose="020B0503020204020204" pitchFamily="34" charset="-122"/>
              <a:ea typeface="微软雅黑" panose="020B0503020204020204" pitchFamily="34" charset="-122"/>
            </a:endParaRPr>
          </a:p>
        </p:txBody>
      </p:sp>
      <p:sp>
        <p:nvSpPr>
          <p:cNvPr id="15" name="矩形 14"/>
          <p:cNvSpPr/>
          <p:nvPr/>
        </p:nvSpPr>
        <p:spPr>
          <a:xfrm>
            <a:off x="6690944" y="2607421"/>
            <a:ext cx="2314041" cy="1023620"/>
          </a:xfrm>
          <a:prstGeom prst="rect">
            <a:avLst/>
          </a:prstGeom>
          <a:noFill/>
        </p:spPr>
        <p:txBody>
          <a:bodyPr wrap="square" lIns="0" tIns="0" rIns="0" bIns="0" rtlCol="0" anchor="t" anchorCtr="0">
            <a:spAutoFit/>
          </a:bodyPr>
          <a:p>
            <a:pPr defTabSz="1216660">
              <a:lnSpc>
                <a:spcPct val="120000"/>
              </a:lnSpc>
              <a:spcBef>
                <a:spcPct val="20000"/>
              </a:spcBef>
            </a:pPr>
            <a:r>
              <a:rPr lang="zh-CN" sz="14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开发过程中可能会对其他逻辑或者模块有影响或者发现可以优化的点，记录下来合并代码之前一一验证</a:t>
            </a:r>
            <a:endParaRPr lang="zh-CN" sz="14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6" name="圆角矩形 15"/>
          <p:cNvSpPr/>
          <p:nvPr/>
        </p:nvSpPr>
        <p:spPr>
          <a:xfrm>
            <a:off x="6690944" y="1774190"/>
            <a:ext cx="2314041" cy="676275"/>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TextBox 13"/>
          <p:cNvSpPr txBox="1"/>
          <p:nvPr/>
        </p:nvSpPr>
        <p:spPr>
          <a:xfrm>
            <a:off x="7109675" y="1973827"/>
            <a:ext cx="1657186" cy="293370"/>
          </a:xfrm>
          <a:prstGeom prst="rect">
            <a:avLst/>
          </a:prstGeom>
          <a:noFill/>
        </p:spPr>
        <p:txBody>
          <a:bodyPr wrap="square" lIns="0" tIns="0" rIns="0" bIns="0" rtlCol="0" anchor="t" anchorCtr="0">
            <a:spAutoFit/>
          </a:bodyPr>
          <a:p>
            <a:pPr algn="ctr" defTabSz="1216660">
              <a:spcBef>
                <a:spcPct val="20000"/>
              </a:spcBef>
              <a:defRPr/>
            </a:pPr>
            <a:r>
              <a:rPr lang="zh-CN" b="1"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开发疑问</a:t>
            </a:r>
            <a:endParaRPr lang="zh-CN"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rot="10800000">
            <a:off x="-1" y="-1"/>
            <a:ext cx="1083318" cy="1076960"/>
          </a:xfrm>
          <a:prstGeom prst="rect">
            <a:avLst/>
          </a:prstGeom>
        </p:spPr>
      </p:pic>
      <p:pic>
        <p:nvPicPr>
          <p:cNvPr id="4" name="图片 3"/>
          <p:cNvPicPr>
            <a:picLocks noChangeAspect="1"/>
          </p:cNvPicPr>
          <p:nvPr/>
        </p:nvPicPr>
        <p:blipFill rotWithShape="1">
          <a:blip r:embed="rId2"/>
          <a:srcRect r="17264"/>
          <a:stretch>
            <a:fillRect/>
          </a:stretch>
        </p:blipFill>
        <p:spPr>
          <a:xfrm>
            <a:off x="6301159" y="1411108"/>
            <a:ext cx="4443041" cy="3006764"/>
          </a:xfrm>
          <a:prstGeom prst="rect">
            <a:avLst/>
          </a:prstGeom>
        </p:spPr>
      </p:pic>
      <p:pic>
        <p:nvPicPr>
          <p:cNvPr id="5" name="图片 4"/>
          <p:cNvPicPr>
            <a:picLocks noChangeAspect="1"/>
          </p:cNvPicPr>
          <p:nvPr/>
        </p:nvPicPr>
        <p:blipFill rotWithShape="1">
          <a:blip r:embed="rId3"/>
          <a:srcRect r="20901" b="4916"/>
          <a:stretch>
            <a:fillRect/>
          </a:stretch>
        </p:blipFill>
        <p:spPr>
          <a:xfrm>
            <a:off x="1291009" y="1430563"/>
            <a:ext cx="4443041" cy="2988786"/>
          </a:xfrm>
          <a:prstGeom prst="rect">
            <a:avLst/>
          </a:prstGeom>
        </p:spPr>
      </p:pic>
      <p:sp>
        <p:nvSpPr>
          <p:cNvPr id="6" name="圆角矩形 5"/>
          <p:cNvSpPr/>
          <p:nvPr/>
        </p:nvSpPr>
        <p:spPr>
          <a:xfrm>
            <a:off x="1291009" y="4858163"/>
            <a:ext cx="4443041" cy="1161638"/>
          </a:xfrm>
          <a:prstGeom prst="roundRect">
            <a:avLst>
              <a:gd name="adj" fmla="val 9083"/>
            </a:avLst>
          </a:prstGeom>
          <a:noFill/>
          <a:ln>
            <a:solidFill>
              <a:srgbClr val="ADBA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624384" y="5157174"/>
            <a:ext cx="3923980" cy="529590"/>
          </a:xfrm>
          <a:prstGeom prst="rect">
            <a:avLst/>
          </a:prstGeom>
        </p:spPr>
        <p:txBody>
          <a:bodyPr wrap="square">
            <a:spAutoFit/>
          </a:bodyPr>
          <a:lstStyle/>
          <a:p>
            <a:pPr defTabSz="1216660">
              <a:lnSpc>
                <a:spcPct val="120000"/>
              </a:lnSpc>
              <a:spcBef>
                <a:spcPct val="20000"/>
              </a:spcBef>
            </a:pP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编写模板文件通过</a:t>
            </a:r>
            <a:r>
              <a:rPr lang="en-US" alt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freemaker</a:t>
            </a: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动态生成代码快速将Java对象映射到SQLite数据库的表单中的ORM解决方案</a:t>
            </a:r>
            <a:endPar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8" name="圆角矩形 7"/>
          <p:cNvSpPr/>
          <p:nvPr/>
        </p:nvSpPr>
        <p:spPr>
          <a:xfrm>
            <a:off x="2404624" y="4589516"/>
            <a:ext cx="2215810" cy="462161"/>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560866" y="4639314"/>
            <a:ext cx="1890455" cy="352425"/>
          </a:xfrm>
          <a:prstGeom prst="rect">
            <a:avLst/>
          </a:prstGeom>
          <a:noFill/>
        </p:spPr>
        <p:txBody>
          <a:bodyPr wrap="square" rtlCol="0">
            <a:spAutoFit/>
          </a:bodyPr>
          <a:lstStyle/>
          <a:p>
            <a:pPr lvl="0" algn="ctr" defTabSz="1216660">
              <a:spcBef>
                <a:spcPct val="20000"/>
              </a:spcBef>
              <a:defRPr/>
            </a:pPr>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数据库</a:t>
            </a:r>
            <a:r>
              <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greenDAO</a:t>
            </a:r>
            <a:endParaRPr 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圆角矩形 10"/>
          <p:cNvSpPr/>
          <p:nvPr/>
        </p:nvSpPr>
        <p:spPr>
          <a:xfrm>
            <a:off x="6301159" y="4858163"/>
            <a:ext cx="4443041" cy="1161638"/>
          </a:xfrm>
          <a:prstGeom prst="roundRect">
            <a:avLst>
              <a:gd name="adj" fmla="val 9083"/>
            </a:avLst>
          </a:prstGeom>
          <a:noFill/>
          <a:ln>
            <a:solidFill>
              <a:srgbClr val="ADBA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6634534" y="5157174"/>
            <a:ext cx="3923980" cy="529590"/>
          </a:xfrm>
          <a:prstGeom prst="rect">
            <a:avLst/>
          </a:prstGeom>
        </p:spPr>
        <p:txBody>
          <a:bodyPr wrap="square">
            <a:spAutoFit/>
          </a:bodyPr>
          <a:lstStyle/>
          <a:p>
            <a:pPr defTabSz="1216660">
              <a:lnSpc>
                <a:spcPct val="120000"/>
              </a:lnSpc>
              <a:spcBef>
                <a:spcPct val="20000"/>
              </a:spcBef>
            </a:pPr>
            <a:r>
              <a:rPr 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Android</a:t>
            </a: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开发编译流程。文件结构和安装流程官方增量编译、冷交换、温交换、热交换等</a:t>
            </a:r>
            <a:endPar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圆角矩形 12"/>
          <p:cNvSpPr/>
          <p:nvPr/>
        </p:nvSpPr>
        <p:spPr>
          <a:xfrm>
            <a:off x="7414774" y="4589516"/>
            <a:ext cx="2215810" cy="462161"/>
          </a:xfrm>
          <a:prstGeom prst="round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7571016" y="4639314"/>
            <a:ext cx="1890455" cy="352425"/>
          </a:xfrm>
          <a:prstGeom prst="rect">
            <a:avLst/>
          </a:prstGeom>
          <a:noFill/>
        </p:spPr>
        <p:txBody>
          <a:bodyPr wrap="square" rtlCol="0">
            <a:spAutoFit/>
          </a:bodyPr>
          <a:lstStyle/>
          <a:p>
            <a:pPr lvl="0" algn="ctr" defTabSz="1216660">
              <a:spcBef>
                <a:spcPct val="20000"/>
              </a:spcBef>
              <a:defRPr/>
            </a:pPr>
            <a:r>
              <a:rPr 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死丢丢的魅力</a:t>
            </a:r>
            <a:endParaRPr 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文本框 2"/>
          <p:cNvSpPr txBox="1"/>
          <p:nvPr/>
        </p:nvSpPr>
        <p:spPr>
          <a:xfrm>
            <a:off x="386080" y="264160"/>
            <a:ext cx="2529840" cy="678815"/>
          </a:xfrm>
          <a:prstGeom prst="rect">
            <a:avLst/>
          </a:prstGeom>
          <a:noFill/>
        </p:spPr>
        <p:txBody>
          <a:bodyPr wrap="square" rtlCol="0">
            <a:spAutoFit/>
          </a:bodyPr>
          <a:p>
            <a:r>
              <a:rPr lang="zh-CN" altLang="en-US" sz="3600" b="1" dirty="0">
                <a:latin typeface="微软雅黑" panose="020B0503020204020204" pitchFamily="34" charset="-122"/>
                <a:ea typeface="微软雅黑" panose="020B0503020204020204" pitchFamily="34" charset="-122"/>
              </a:rPr>
              <a:t>技术分享</a:t>
            </a:r>
            <a:endParaRPr lang="zh-CN" altLang="en-US" sz="3600"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7出自【趣你的PPT】(微信:qunideppt)：最优质的PPT资源库"/>
          <p:cNvGrpSpPr/>
          <p:nvPr/>
        </p:nvGrpSpPr>
        <p:grpSpPr>
          <a:xfrm>
            <a:off x="2730246" y="1539755"/>
            <a:ext cx="4165854" cy="2051230"/>
            <a:chOff x="6006846" y="2368370"/>
            <a:chExt cx="4165854" cy="2051230"/>
          </a:xfrm>
        </p:grpSpPr>
        <p:sp>
          <p:nvSpPr>
            <p:cNvPr id="5" name="出自【趣你的PPT】(微信:qunideppt)：最优质的PPT资源库"/>
            <p:cNvSpPr txBox="1"/>
            <p:nvPr/>
          </p:nvSpPr>
          <p:spPr>
            <a:xfrm>
              <a:off x="6006846" y="2368370"/>
              <a:ext cx="4165854" cy="1200329"/>
            </a:xfrm>
            <a:prstGeom prst="rect">
              <a:avLst/>
            </a:prstGeom>
            <a:noFill/>
          </p:spPr>
          <p:txBody>
            <a:bodyPr wrap="square" rtlCol="0">
              <a:spAutoFit/>
            </a:bodyPr>
            <a:lstStyle/>
            <a:p>
              <a:r>
                <a:rPr lang="en-US" altLang="zh-CN" sz="7200" b="1" i="1" dirty="0">
                  <a:solidFill>
                    <a:prstClr val="black">
                      <a:lumMod val="75000"/>
                      <a:lumOff val="25000"/>
                    </a:prstClr>
                  </a:solidFill>
                  <a:latin typeface="微软雅黑" panose="020B0503020204020204" pitchFamily="34" charset="-122"/>
                  <a:ea typeface="微软雅黑" panose="020B0503020204020204" pitchFamily="34" charset="-122"/>
                </a:rPr>
                <a:t>PART </a:t>
              </a:r>
              <a:r>
                <a:rPr lang="en-US" altLang="zh-CN" sz="7200" b="1" i="1" dirty="0" smtClean="0">
                  <a:solidFill>
                    <a:srgbClr val="92D050"/>
                  </a:solidFill>
                  <a:latin typeface="微软雅黑" panose="020B0503020204020204" pitchFamily="34" charset="-122"/>
                  <a:ea typeface="微软雅黑" panose="020B0503020204020204" pitchFamily="34" charset="-122"/>
                </a:rPr>
                <a:t>02</a:t>
              </a:r>
              <a:endParaRPr lang="zh-CN" altLang="en-US" sz="7200" b="1" i="1" dirty="0">
                <a:solidFill>
                  <a:srgbClr val="92D050"/>
                </a:solidFill>
                <a:latin typeface="微软雅黑" panose="020B0503020204020204" pitchFamily="34" charset="-122"/>
                <a:ea typeface="微软雅黑" panose="020B0503020204020204" pitchFamily="34" charset="-122"/>
              </a:endParaRPr>
            </a:p>
          </p:txBody>
        </p:sp>
        <p:sp>
          <p:nvSpPr>
            <p:cNvPr id="6" name="出自【趣你的PPT】(微信:qunideppt)：最优质的PPT资源库"/>
            <p:cNvSpPr/>
            <p:nvPr/>
          </p:nvSpPr>
          <p:spPr>
            <a:xfrm>
              <a:off x="6108700" y="3568699"/>
              <a:ext cx="3860800" cy="850901"/>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出自【趣你的PPT】(微信:qunideppt)：最优质的PPT资源库"/>
            <p:cNvSpPr txBox="1"/>
            <p:nvPr/>
          </p:nvSpPr>
          <p:spPr>
            <a:xfrm>
              <a:off x="6045200" y="3622426"/>
              <a:ext cx="3924300" cy="743585"/>
            </a:xfrm>
            <a:prstGeom prst="rect">
              <a:avLst/>
            </a:prstGeom>
            <a:noFill/>
          </p:spPr>
          <p:txBody>
            <a:bodyPr wrap="square" rtlCol="0">
              <a:spAutoFit/>
            </a:bodyPr>
            <a:lstStyle/>
            <a:p>
              <a:pPr algn="ctr"/>
              <a:r>
                <a:rPr lang="zh-CN" altLang="en-US" sz="4000" b="1" dirty="0" smtClean="0">
                  <a:solidFill>
                    <a:prstClr val="white"/>
                  </a:solidFill>
                  <a:latin typeface="微软雅黑" panose="020B0503020204020204" pitchFamily="34" charset="-122"/>
                  <a:ea typeface="微软雅黑" panose="020B0503020204020204" pitchFamily="34" charset="-122"/>
                </a:rPr>
                <a:t>自我评价</a:t>
              </a:r>
              <a:endParaRPr lang="zh-CN" altLang="en-US" sz="4000" b="1" dirty="0">
                <a:solidFill>
                  <a:prstClr val="white"/>
                </a:solidFill>
                <a:latin typeface="微软雅黑" panose="020B0503020204020204" pitchFamily="34" charset="-122"/>
                <a:ea typeface="微软雅黑" panose="020B0503020204020204" pitchFamily="34" charset="-122"/>
              </a:endParaRPr>
            </a:p>
          </p:txBody>
        </p:sp>
      </p:grpSp>
      <p:pic>
        <p:nvPicPr>
          <p:cNvPr id="9" name="图片 8"/>
          <p:cNvPicPr>
            <a:picLocks noChangeAspect="1"/>
          </p:cNvPicPr>
          <p:nvPr/>
        </p:nvPicPr>
        <p:blipFill>
          <a:blip r:embed="rId1"/>
          <a:stretch>
            <a:fillRect/>
          </a:stretch>
        </p:blipFill>
        <p:spPr>
          <a:xfrm>
            <a:off x="8206207" y="2895600"/>
            <a:ext cx="3985793" cy="3962400"/>
          </a:xfrm>
          <a:prstGeom prst="rect">
            <a:avLst/>
          </a:prstGeom>
        </p:spPr>
      </p:pic>
      <p:sp>
        <p:nvSpPr>
          <p:cNvPr id="3" name="文本框 2"/>
          <p:cNvSpPr txBox="1"/>
          <p:nvPr/>
        </p:nvSpPr>
        <p:spPr>
          <a:xfrm>
            <a:off x="2730500" y="4141470"/>
            <a:ext cx="6357620" cy="762000"/>
          </a:xfrm>
          <a:prstGeom prst="rect">
            <a:avLst/>
          </a:prstGeom>
          <a:noFill/>
        </p:spPr>
        <p:txBody>
          <a:bodyPr wrap="none" rtlCol="0">
            <a:spAutoFit/>
          </a:bodyPr>
          <a:p>
            <a:r>
              <a:rPr lang="zh-CN" altLang="en-US" sz="4400" b="1">
                <a:solidFill>
                  <a:srgbClr val="31BD3D"/>
                </a:solidFill>
              </a:rPr>
              <a:t>一切都是你和自己的战斗</a:t>
            </a:r>
            <a:endParaRPr lang="zh-CN" altLang="en-US" sz="4400" b="1">
              <a:solidFill>
                <a:srgbClr val="31BD3D"/>
              </a:solidFill>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1537</Words>
  <Application>WPS 演示</Application>
  <PresentationFormat>宽屏</PresentationFormat>
  <Paragraphs>239</Paragraphs>
  <Slides>17</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17</vt:i4>
      </vt:variant>
    </vt:vector>
  </HeadingPairs>
  <TitlesOfParts>
    <vt:vector size="27" baseType="lpstr">
      <vt:lpstr>Arial</vt:lpstr>
      <vt:lpstr>宋体</vt:lpstr>
      <vt:lpstr>Wingdings</vt:lpstr>
      <vt:lpstr>方正楷体简体</vt:lpstr>
      <vt:lpstr>微软雅黑</vt:lpstr>
      <vt:lpstr>Helvetica</vt:lpstr>
      <vt:lpstr>Impact</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apple</dc:creator>
  <cp:lastModifiedBy>58</cp:lastModifiedBy>
  <cp:revision>59</cp:revision>
  <dcterms:created xsi:type="dcterms:W3CDTF">2016-08-09T00:53:00Z</dcterms:created>
  <dcterms:modified xsi:type="dcterms:W3CDTF">2016-11-01T09:17:15Z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2052-10.1.0.6029</vt:lpwstr>
  </property>
</Properties>
</file>

<file path=docProps/thumbnail.jpeg>
</file>